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73" r:id="rId3"/>
    <p:sldId id="276" r:id="rId4"/>
    <p:sldId id="277" r:id="rId5"/>
    <p:sldId id="258" r:id="rId6"/>
    <p:sldId id="257" r:id="rId7"/>
    <p:sldId id="260" r:id="rId8"/>
    <p:sldId id="274" r:id="rId9"/>
    <p:sldId id="275" r:id="rId10"/>
    <p:sldId id="280" r:id="rId11"/>
    <p:sldId id="281" r:id="rId12"/>
    <p:sldId id="282" r:id="rId13"/>
    <p:sldId id="283" r:id="rId14"/>
    <p:sldId id="284" r:id="rId15"/>
    <p:sldId id="261" r:id="rId16"/>
    <p:sldId id="259" r:id="rId17"/>
    <p:sldId id="278" r:id="rId18"/>
    <p:sldId id="262" r:id="rId19"/>
    <p:sldId id="263" r:id="rId20"/>
    <p:sldId id="264" r:id="rId21"/>
    <p:sldId id="271" r:id="rId22"/>
    <p:sldId id="266" r:id="rId23"/>
    <p:sldId id="267" r:id="rId24"/>
    <p:sldId id="268" r:id="rId25"/>
    <p:sldId id="272" r:id="rId26"/>
    <p:sldId id="269" r:id="rId27"/>
    <p:sldId id="270"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7" autoAdjust="0"/>
    <p:restoredTop sz="94660"/>
  </p:normalViewPr>
  <p:slideViewPr>
    <p:cSldViewPr snapToGrid="0">
      <p:cViewPr varScale="1">
        <p:scale>
          <a:sx n="114" d="100"/>
          <a:sy n="114" d="100"/>
        </p:scale>
        <p:origin x="102"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8320F-5D7F-4482-9BFA-6154B5504283}" type="doc">
      <dgm:prSet loTypeId="urn:microsoft.com/office/officeart/2005/8/layout/equation1" loCatId="process" qsTypeId="urn:microsoft.com/office/officeart/2005/8/quickstyle/simple1" qsCatId="simple" csTypeId="urn:microsoft.com/office/officeart/2005/8/colors/accent1_3" csCatId="accent1" phldr="1"/>
      <dgm:spPr/>
    </dgm:pt>
    <dgm:pt modelId="{9EC12837-80CE-4F4C-A69A-3C6FECE3C71F}">
      <dgm:prSet phldrT="[Text]" custT="1"/>
      <dgm:spPr>
        <a:solidFill>
          <a:schemeClr val="bg2">
            <a:lumMod val="50000"/>
          </a:schemeClr>
        </a:solidFill>
      </dgm:spPr>
      <dgm:t>
        <a:bodyPr/>
        <a:lstStyle/>
        <a:p>
          <a:r>
            <a:rPr lang="en-US" sz="1600" b="0" i="0" dirty="0">
              <a:latin typeface="Arial" panose="020B0604020202020204" pitchFamily="34" charset="0"/>
              <a:cs typeface="Arial" panose="020B0604020202020204" pitchFamily="34" charset="0"/>
            </a:rPr>
            <a:t>Sue’s Income </a:t>
          </a:r>
          <a:r>
            <a:rPr lang="en-US" sz="2400" b="1" dirty="0">
              <a:latin typeface="Arial" panose="020B0604020202020204" pitchFamily="34" charset="0"/>
              <a:cs typeface="Arial" panose="020B0604020202020204" pitchFamily="34" charset="0"/>
            </a:rPr>
            <a:t>$1,200</a:t>
          </a:r>
          <a:endParaRPr lang="en-US" sz="1600" b="1" dirty="0">
            <a:latin typeface="Arial" panose="020B0604020202020204" pitchFamily="34" charset="0"/>
            <a:cs typeface="Arial" panose="020B0604020202020204" pitchFamily="34" charset="0"/>
          </a:endParaRPr>
        </a:p>
      </dgm:t>
    </dgm:pt>
    <dgm:pt modelId="{237D60F9-E4FE-4A4F-811E-910B92853078}" type="parTrans" cxnId="{B7AF0F00-C58E-40AE-BBB2-93F395C5AB7F}">
      <dgm:prSet/>
      <dgm:spPr/>
      <dgm:t>
        <a:bodyPr/>
        <a:lstStyle/>
        <a:p>
          <a:endParaRPr lang="en-US">
            <a:latin typeface="Arial" panose="020B0604020202020204" pitchFamily="34" charset="0"/>
            <a:cs typeface="Arial" panose="020B0604020202020204" pitchFamily="34" charset="0"/>
          </a:endParaRPr>
        </a:p>
      </dgm:t>
    </dgm:pt>
    <dgm:pt modelId="{0F98890B-CCA3-42C3-8E61-C8FDCB85BCD9}" type="sibTrans" cxnId="{B7AF0F00-C58E-40AE-BBB2-93F395C5AB7F}">
      <dgm:prSet/>
      <dgm:spPr>
        <a:solidFill>
          <a:schemeClr val="bg2">
            <a:lumMod val="50000"/>
          </a:schemeClr>
        </a:solidFill>
      </dgm:spPr>
      <dgm:t>
        <a:bodyPr/>
        <a:lstStyle/>
        <a:p>
          <a:endParaRPr lang="en-US" dirty="0">
            <a:latin typeface="Arial" panose="020B0604020202020204" pitchFamily="34" charset="0"/>
            <a:cs typeface="Arial" panose="020B0604020202020204" pitchFamily="34" charset="0"/>
          </a:endParaRPr>
        </a:p>
      </dgm:t>
    </dgm:pt>
    <dgm:pt modelId="{E9B45E11-E515-432A-B145-DEE4BEFDED6A}">
      <dgm:prSet phldrT="[Text]" custT="1"/>
      <dgm:spPr>
        <a:solidFill>
          <a:schemeClr val="bg2">
            <a:lumMod val="50000"/>
          </a:schemeClr>
        </a:solidFill>
      </dgm:spPr>
      <dgm:t>
        <a:bodyPr/>
        <a:lstStyle/>
        <a:p>
          <a:r>
            <a:rPr lang="en-US" sz="1500" b="0" i="0" dirty="0">
              <a:latin typeface="Arial" panose="020B0604020202020204" pitchFamily="34" charset="0"/>
              <a:cs typeface="Arial" panose="020B0604020202020204" pitchFamily="34" charset="0"/>
            </a:rPr>
            <a:t>MCA Income</a:t>
          </a:r>
        </a:p>
        <a:p>
          <a:r>
            <a:rPr lang="en-US" sz="2400" b="1" dirty="0">
              <a:latin typeface="Arial" panose="020B0604020202020204" pitchFamily="34" charset="0"/>
              <a:cs typeface="Arial" panose="020B0604020202020204" pitchFamily="34" charset="0"/>
            </a:rPr>
            <a:t>$1,325</a:t>
          </a:r>
          <a:endParaRPr lang="en-US" sz="1600" b="1" dirty="0">
            <a:latin typeface="Arial" panose="020B0604020202020204" pitchFamily="34" charset="0"/>
            <a:cs typeface="Arial" panose="020B0604020202020204" pitchFamily="34" charset="0"/>
          </a:endParaRPr>
        </a:p>
      </dgm:t>
    </dgm:pt>
    <dgm:pt modelId="{830CBC31-7D51-45BE-8FC8-7FDB6FA6BA13}" type="parTrans" cxnId="{291DA624-9ED9-41AC-9583-207E62D5DC41}">
      <dgm:prSet/>
      <dgm:spPr/>
      <dgm:t>
        <a:bodyPr/>
        <a:lstStyle/>
        <a:p>
          <a:endParaRPr lang="en-US">
            <a:latin typeface="Arial" panose="020B0604020202020204" pitchFamily="34" charset="0"/>
            <a:cs typeface="Arial" panose="020B0604020202020204" pitchFamily="34" charset="0"/>
          </a:endParaRPr>
        </a:p>
      </dgm:t>
    </dgm:pt>
    <dgm:pt modelId="{F3468FC9-8032-4CF0-A640-CFCF4861648D}" type="sibTrans" cxnId="{291DA624-9ED9-41AC-9583-207E62D5DC41}">
      <dgm:prSet/>
      <dgm:spPr>
        <a:solidFill>
          <a:schemeClr val="bg2">
            <a:lumMod val="50000"/>
          </a:schemeClr>
        </a:solidFill>
      </dgm:spPr>
      <dgm:t>
        <a:bodyPr/>
        <a:lstStyle/>
        <a:p>
          <a:endParaRPr lang="en-US" dirty="0">
            <a:latin typeface="Arial" panose="020B0604020202020204" pitchFamily="34" charset="0"/>
            <a:cs typeface="Arial" panose="020B0604020202020204" pitchFamily="34" charset="0"/>
          </a:endParaRPr>
        </a:p>
      </dgm:t>
    </dgm:pt>
    <dgm:pt modelId="{C051ED90-409C-4979-A755-85AC549670D8}">
      <dgm:prSet phldrT="[Text]" custT="1"/>
      <dgm:spPr>
        <a:solidFill>
          <a:schemeClr val="accent1"/>
        </a:solidFill>
      </dgm:spPr>
      <dgm:t>
        <a:bodyPr/>
        <a:lstStyle/>
        <a:p>
          <a:r>
            <a:rPr lang="en-US" sz="1600" b="0" i="0" dirty="0">
              <a:latin typeface="Arial" panose="020B0604020202020204" pitchFamily="34" charset="0"/>
              <a:cs typeface="Arial" panose="020B0604020202020204" pitchFamily="34" charset="0"/>
            </a:rPr>
            <a:t>Sue’s Total Income </a:t>
          </a:r>
          <a:r>
            <a:rPr lang="en-US" sz="2400" b="1" dirty="0">
              <a:latin typeface="Arial" panose="020B0604020202020204" pitchFamily="34" charset="0"/>
              <a:cs typeface="Arial" panose="020B0604020202020204" pitchFamily="34" charset="0"/>
            </a:rPr>
            <a:t>$2,525</a:t>
          </a:r>
          <a:endParaRPr lang="en-US" sz="1600" b="1" dirty="0">
            <a:latin typeface="Arial" panose="020B0604020202020204" pitchFamily="34" charset="0"/>
            <a:cs typeface="Arial" panose="020B0604020202020204" pitchFamily="34" charset="0"/>
          </a:endParaRPr>
        </a:p>
      </dgm:t>
    </dgm:pt>
    <dgm:pt modelId="{348428B8-116C-4BA4-A2F7-C3AF71160221}" type="parTrans" cxnId="{0BFE7B60-3F3C-4D56-884F-51FD8AFFAF07}">
      <dgm:prSet/>
      <dgm:spPr/>
      <dgm:t>
        <a:bodyPr/>
        <a:lstStyle/>
        <a:p>
          <a:endParaRPr lang="en-US">
            <a:latin typeface="Arial" panose="020B0604020202020204" pitchFamily="34" charset="0"/>
            <a:cs typeface="Arial" panose="020B0604020202020204" pitchFamily="34" charset="0"/>
          </a:endParaRPr>
        </a:p>
      </dgm:t>
    </dgm:pt>
    <dgm:pt modelId="{766F4198-0749-49FC-AA5B-9FD97F13AF4E}" type="sibTrans" cxnId="{0BFE7B60-3F3C-4D56-884F-51FD8AFFAF07}">
      <dgm:prSet/>
      <dgm:spPr/>
      <dgm:t>
        <a:bodyPr/>
        <a:lstStyle/>
        <a:p>
          <a:endParaRPr lang="en-US">
            <a:latin typeface="Arial" panose="020B0604020202020204" pitchFamily="34" charset="0"/>
            <a:cs typeface="Arial" panose="020B0604020202020204" pitchFamily="34" charset="0"/>
          </a:endParaRPr>
        </a:p>
      </dgm:t>
    </dgm:pt>
    <dgm:pt modelId="{086C53FB-CF35-4285-8932-A825F15166A7}" type="pres">
      <dgm:prSet presAssocID="{A438320F-5D7F-4482-9BFA-6154B5504283}" presName="linearFlow" presStyleCnt="0">
        <dgm:presLayoutVars>
          <dgm:dir/>
          <dgm:resizeHandles val="exact"/>
        </dgm:presLayoutVars>
      </dgm:prSet>
      <dgm:spPr/>
    </dgm:pt>
    <dgm:pt modelId="{B8779054-4892-450A-A4F1-C0FB2071A79B}" type="pres">
      <dgm:prSet presAssocID="{9EC12837-80CE-4F4C-A69A-3C6FECE3C71F}" presName="node" presStyleLbl="node1" presStyleIdx="0" presStyleCnt="3">
        <dgm:presLayoutVars>
          <dgm:bulletEnabled val="1"/>
        </dgm:presLayoutVars>
      </dgm:prSet>
      <dgm:spPr/>
    </dgm:pt>
    <dgm:pt modelId="{7ECD0CB5-FFC4-4C23-9408-26903A877F7C}" type="pres">
      <dgm:prSet presAssocID="{0F98890B-CCA3-42C3-8E61-C8FDCB85BCD9}" presName="spacerL" presStyleCnt="0"/>
      <dgm:spPr/>
    </dgm:pt>
    <dgm:pt modelId="{910674D2-1151-43BB-9B0F-B9C025F979D7}" type="pres">
      <dgm:prSet presAssocID="{0F98890B-CCA3-42C3-8E61-C8FDCB85BCD9}" presName="sibTrans" presStyleLbl="sibTrans2D1" presStyleIdx="0" presStyleCnt="2"/>
      <dgm:spPr/>
    </dgm:pt>
    <dgm:pt modelId="{29B43255-8879-481D-A12E-26FB4FE8459E}" type="pres">
      <dgm:prSet presAssocID="{0F98890B-CCA3-42C3-8E61-C8FDCB85BCD9}" presName="spacerR" presStyleCnt="0"/>
      <dgm:spPr/>
    </dgm:pt>
    <dgm:pt modelId="{37E05F58-5AA9-477A-871F-2B46BC67AE10}" type="pres">
      <dgm:prSet presAssocID="{E9B45E11-E515-432A-B145-DEE4BEFDED6A}" presName="node" presStyleLbl="node1" presStyleIdx="1" presStyleCnt="3">
        <dgm:presLayoutVars>
          <dgm:bulletEnabled val="1"/>
        </dgm:presLayoutVars>
      </dgm:prSet>
      <dgm:spPr/>
    </dgm:pt>
    <dgm:pt modelId="{432F37DE-3655-46BA-9AA4-EC5C076E4987}" type="pres">
      <dgm:prSet presAssocID="{F3468FC9-8032-4CF0-A640-CFCF4861648D}" presName="spacerL" presStyleCnt="0"/>
      <dgm:spPr/>
    </dgm:pt>
    <dgm:pt modelId="{3FA4274F-87F9-4B58-9C4A-06DD52D43C06}" type="pres">
      <dgm:prSet presAssocID="{F3468FC9-8032-4CF0-A640-CFCF4861648D}" presName="sibTrans" presStyleLbl="sibTrans2D1" presStyleIdx="1" presStyleCnt="2"/>
      <dgm:spPr/>
    </dgm:pt>
    <dgm:pt modelId="{F00C9A8D-992F-494D-B30E-4DBC359DC820}" type="pres">
      <dgm:prSet presAssocID="{F3468FC9-8032-4CF0-A640-CFCF4861648D}" presName="spacerR" presStyleCnt="0"/>
      <dgm:spPr/>
    </dgm:pt>
    <dgm:pt modelId="{4F93CFE5-A88D-49DF-A851-E13BE6385C95}" type="pres">
      <dgm:prSet presAssocID="{C051ED90-409C-4979-A755-85AC549670D8}" presName="node" presStyleLbl="node1" presStyleIdx="2" presStyleCnt="3">
        <dgm:presLayoutVars>
          <dgm:bulletEnabled val="1"/>
        </dgm:presLayoutVars>
      </dgm:prSet>
      <dgm:spPr/>
    </dgm:pt>
  </dgm:ptLst>
  <dgm:cxnLst>
    <dgm:cxn modelId="{B7AF0F00-C58E-40AE-BBB2-93F395C5AB7F}" srcId="{A438320F-5D7F-4482-9BFA-6154B5504283}" destId="{9EC12837-80CE-4F4C-A69A-3C6FECE3C71F}" srcOrd="0" destOrd="0" parTransId="{237D60F9-E4FE-4A4F-811E-910B92853078}" sibTransId="{0F98890B-CCA3-42C3-8E61-C8FDCB85BCD9}"/>
    <dgm:cxn modelId="{291DA624-9ED9-41AC-9583-207E62D5DC41}" srcId="{A438320F-5D7F-4482-9BFA-6154B5504283}" destId="{E9B45E11-E515-432A-B145-DEE4BEFDED6A}" srcOrd="1" destOrd="0" parTransId="{830CBC31-7D51-45BE-8FC8-7FDB6FA6BA13}" sibTransId="{F3468FC9-8032-4CF0-A640-CFCF4861648D}"/>
    <dgm:cxn modelId="{55CBE02E-100A-4710-9B21-AE3E2BEC8230}" type="presOf" srcId="{E9B45E11-E515-432A-B145-DEE4BEFDED6A}" destId="{37E05F58-5AA9-477A-871F-2B46BC67AE10}" srcOrd="0" destOrd="0" presId="urn:microsoft.com/office/officeart/2005/8/layout/equation1"/>
    <dgm:cxn modelId="{D05DCD36-345A-4379-8385-0178E4D66363}" type="presOf" srcId="{9EC12837-80CE-4F4C-A69A-3C6FECE3C71F}" destId="{B8779054-4892-450A-A4F1-C0FB2071A79B}" srcOrd="0" destOrd="0" presId="urn:microsoft.com/office/officeart/2005/8/layout/equation1"/>
    <dgm:cxn modelId="{12D0A839-56EF-41D6-8C50-8823D98E325D}" type="presOf" srcId="{C051ED90-409C-4979-A755-85AC549670D8}" destId="{4F93CFE5-A88D-49DF-A851-E13BE6385C95}" srcOrd="0" destOrd="0" presId="urn:microsoft.com/office/officeart/2005/8/layout/equation1"/>
    <dgm:cxn modelId="{43D1563A-7166-46F3-820A-0AF90C072530}" type="presOf" srcId="{F3468FC9-8032-4CF0-A640-CFCF4861648D}" destId="{3FA4274F-87F9-4B58-9C4A-06DD52D43C06}" srcOrd="0" destOrd="0" presId="urn:microsoft.com/office/officeart/2005/8/layout/equation1"/>
    <dgm:cxn modelId="{598F393E-6ED1-4CA2-A25C-06B54F15AA7A}" type="presOf" srcId="{A438320F-5D7F-4482-9BFA-6154B5504283}" destId="{086C53FB-CF35-4285-8932-A825F15166A7}" srcOrd="0" destOrd="0" presId="urn:microsoft.com/office/officeart/2005/8/layout/equation1"/>
    <dgm:cxn modelId="{0BFE7B60-3F3C-4D56-884F-51FD8AFFAF07}" srcId="{A438320F-5D7F-4482-9BFA-6154B5504283}" destId="{C051ED90-409C-4979-A755-85AC549670D8}" srcOrd="2" destOrd="0" parTransId="{348428B8-116C-4BA4-A2F7-C3AF71160221}" sibTransId="{766F4198-0749-49FC-AA5B-9FD97F13AF4E}"/>
    <dgm:cxn modelId="{E3A777B7-0C16-4564-BFE9-D8626342592A}" type="presOf" srcId="{0F98890B-CCA3-42C3-8E61-C8FDCB85BCD9}" destId="{910674D2-1151-43BB-9B0F-B9C025F979D7}" srcOrd="0" destOrd="0" presId="urn:microsoft.com/office/officeart/2005/8/layout/equation1"/>
    <dgm:cxn modelId="{F095594E-8F03-49BE-BB9E-BFA8EC384D63}" type="presParOf" srcId="{086C53FB-CF35-4285-8932-A825F15166A7}" destId="{B8779054-4892-450A-A4F1-C0FB2071A79B}" srcOrd="0" destOrd="0" presId="urn:microsoft.com/office/officeart/2005/8/layout/equation1"/>
    <dgm:cxn modelId="{8A7478D3-AFE3-42C4-AD3A-871AF1889BFA}" type="presParOf" srcId="{086C53FB-CF35-4285-8932-A825F15166A7}" destId="{7ECD0CB5-FFC4-4C23-9408-26903A877F7C}" srcOrd="1" destOrd="0" presId="urn:microsoft.com/office/officeart/2005/8/layout/equation1"/>
    <dgm:cxn modelId="{63E1A923-72FA-4374-9532-4CE796A9DBD7}" type="presParOf" srcId="{086C53FB-CF35-4285-8932-A825F15166A7}" destId="{910674D2-1151-43BB-9B0F-B9C025F979D7}" srcOrd="2" destOrd="0" presId="urn:microsoft.com/office/officeart/2005/8/layout/equation1"/>
    <dgm:cxn modelId="{97316694-83B0-4C66-8471-78ABD239E517}" type="presParOf" srcId="{086C53FB-CF35-4285-8932-A825F15166A7}" destId="{29B43255-8879-481D-A12E-26FB4FE8459E}" srcOrd="3" destOrd="0" presId="urn:microsoft.com/office/officeart/2005/8/layout/equation1"/>
    <dgm:cxn modelId="{C90C0B46-976B-4419-9220-E38059FC4677}" type="presParOf" srcId="{086C53FB-CF35-4285-8932-A825F15166A7}" destId="{37E05F58-5AA9-477A-871F-2B46BC67AE10}" srcOrd="4" destOrd="0" presId="urn:microsoft.com/office/officeart/2005/8/layout/equation1"/>
    <dgm:cxn modelId="{1DA4CED0-D36B-4FD8-B91E-B331BD50D0EE}" type="presParOf" srcId="{086C53FB-CF35-4285-8932-A825F15166A7}" destId="{432F37DE-3655-46BA-9AA4-EC5C076E4987}" srcOrd="5" destOrd="0" presId="urn:microsoft.com/office/officeart/2005/8/layout/equation1"/>
    <dgm:cxn modelId="{EE2281A8-E4EE-4711-A56B-BF7E5DB4C54F}" type="presParOf" srcId="{086C53FB-CF35-4285-8932-A825F15166A7}" destId="{3FA4274F-87F9-4B58-9C4A-06DD52D43C06}" srcOrd="6" destOrd="0" presId="urn:microsoft.com/office/officeart/2005/8/layout/equation1"/>
    <dgm:cxn modelId="{4EA70FCD-8BE4-475A-AED2-2E049EC03548}" type="presParOf" srcId="{086C53FB-CF35-4285-8932-A825F15166A7}" destId="{F00C9A8D-992F-494D-B30E-4DBC359DC820}" srcOrd="7" destOrd="0" presId="urn:microsoft.com/office/officeart/2005/8/layout/equation1"/>
    <dgm:cxn modelId="{F300855E-7826-4DDA-9685-975E858CE398}" type="presParOf" srcId="{086C53FB-CF35-4285-8932-A825F15166A7}" destId="{4F93CFE5-A88D-49DF-A851-E13BE6385C95}"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0AF6E-BC18-CF43-9CBD-FA39D673FA26}" type="doc">
      <dgm:prSet loTypeId="urn:microsoft.com/office/officeart/2005/8/layout/equation1" loCatId="" qsTypeId="urn:microsoft.com/office/officeart/2005/8/quickstyle/simple4" qsCatId="simple" csTypeId="urn:microsoft.com/office/officeart/2005/8/colors/accent1_2" csCatId="accent1" phldr="1"/>
      <dgm:spPr/>
    </dgm:pt>
    <dgm:pt modelId="{350EF371-D35D-0649-8E28-87BD0C8F7B6C}">
      <dgm:prSet phldrT="[Text]" custT="1"/>
      <dgm:spPr>
        <a:solidFill>
          <a:schemeClr val="bg2">
            <a:lumMod val="50000"/>
          </a:schemeClr>
        </a:solidFill>
      </dgm:spPr>
      <dgm:t>
        <a:bodyPr/>
        <a:lstStyle/>
        <a:p>
          <a:r>
            <a:rPr lang="en-US" sz="1800" b="0" i="0" dirty="0">
              <a:solidFill>
                <a:schemeClr val="bg1"/>
              </a:solidFill>
              <a:latin typeface="Arial" panose="020B0604020202020204" pitchFamily="34" charset="0"/>
              <a:cs typeface="Arial" panose="020B0604020202020204" pitchFamily="34" charset="0"/>
            </a:rPr>
            <a:t>Don’s </a:t>
          </a:r>
          <a:br>
            <a:rPr lang="en-US" sz="1800" b="0" i="0" dirty="0">
              <a:solidFill>
                <a:schemeClr val="bg1"/>
              </a:solidFill>
              <a:latin typeface="Arial" panose="020B0604020202020204" pitchFamily="34" charset="0"/>
              <a:cs typeface="Arial" panose="020B0604020202020204" pitchFamily="34" charset="0"/>
            </a:rPr>
          </a:br>
          <a:r>
            <a:rPr lang="en-US" sz="1800" b="0" i="0" dirty="0">
              <a:solidFill>
                <a:schemeClr val="bg1"/>
              </a:solidFill>
              <a:latin typeface="Arial" panose="020B0604020202020204" pitchFamily="34" charset="0"/>
              <a:cs typeface="Arial" panose="020B0604020202020204" pitchFamily="34" charset="0"/>
            </a:rPr>
            <a:t>Income:</a:t>
          </a:r>
          <a:br>
            <a:rPr lang="en-US" sz="2000"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$2,000</a:t>
          </a:r>
          <a:endParaRPr lang="en-US" sz="2000" dirty="0">
            <a:solidFill>
              <a:schemeClr val="bg1"/>
            </a:solidFill>
            <a:latin typeface="Arial" panose="020B0604020202020204" pitchFamily="34" charset="0"/>
            <a:cs typeface="Arial" panose="020B0604020202020204" pitchFamily="34" charset="0"/>
          </a:endParaRPr>
        </a:p>
      </dgm:t>
    </dgm:pt>
    <dgm:pt modelId="{DA345308-28D9-7C4B-B174-52919F984279}" type="parTrans" cxnId="{C8487472-1A45-1148-B14B-43992EF5783E}">
      <dgm:prSet/>
      <dgm:spPr/>
      <dgm:t>
        <a:bodyPr/>
        <a:lstStyle/>
        <a:p>
          <a:endParaRPr lang="en-US">
            <a:latin typeface="Arial" panose="020B0604020202020204" pitchFamily="34" charset="0"/>
            <a:cs typeface="Arial" panose="020B0604020202020204" pitchFamily="34" charset="0"/>
          </a:endParaRPr>
        </a:p>
      </dgm:t>
    </dgm:pt>
    <dgm:pt modelId="{6847C7B1-0233-1043-B42D-68E9DB078523}" type="sibTrans" cxnId="{C8487472-1A45-1148-B14B-43992EF5783E}">
      <dgm:prSet/>
      <dgm:spPr>
        <a:solidFill>
          <a:schemeClr val="bg2">
            <a:lumMod val="50000"/>
          </a:schemeClr>
        </a:solidFill>
      </dgm:spPr>
      <dgm:t>
        <a:bodyPr/>
        <a:lstStyle/>
        <a:p>
          <a:endParaRPr lang="en-US">
            <a:latin typeface="Arial" panose="020B0604020202020204" pitchFamily="34" charset="0"/>
            <a:cs typeface="Arial" panose="020B0604020202020204" pitchFamily="34" charset="0"/>
          </a:endParaRPr>
        </a:p>
      </dgm:t>
    </dgm:pt>
    <dgm:pt modelId="{916457FB-2A3C-9543-83A4-43D237C27587}">
      <dgm:prSet phldrT="[Text]" custT="1"/>
      <dgm:spPr>
        <a:solidFill>
          <a:schemeClr val="bg2">
            <a:lumMod val="50000"/>
          </a:schemeClr>
        </a:solidFill>
      </dgm:spPr>
      <dgm:t>
        <a:bodyPr/>
        <a:lstStyle/>
        <a:p>
          <a:r>
            <a:rPr lang="en-US" sz="1800" b="0" i="0" dirty="0">
              <a:solidFill>
                <a:schemeClr val="bg1"/>
              </a:solidFill>
              <a:latin typeface="Arial" panose="020B0604020202020204" pitchFamily="34" charset="0"/>
              <a:cs typeface="Arial" panose="020B0604020202020204" pitchFamily="34" charset="0"/>
            </a:rPr>
            <a:t>Shift to </a:t>
          </a:r>
          <a:br>
            <a:rPr lang="en-US" sz="1800" b="0" i="0" dirty="0">
              <a:solidFill>
                <a:schemeClr val="bg1"/>
              </a:solidFill>
              <a:latin typeface="Arial" panose="020B0604020202020204" pitchFamily="34" charset="0"/>
              <a:cs typeface="Arial" panose="020B0604020202020204" pitchFamily="34" charset="0"/>
            </a:rPr>
          </a:br>
          <a:r>
            <a:rPr lang="en-US" sz="1800" b="0" i="0" dirty="0">
              <a:solidFill>
                <a:schemeClr val="bg1"/>
              </a:solidFill>
              <a:latin typeface="Arial" panose="020B0604020202020204" pitchFamily="34" charset="0"/>
              <a:cs typeface="Arial" panose="020B0604020202020204" pitchFamily="34" charset="0"/>
            </a:rPr>
            <a:t>Sue: </a:t>
          </a:r>
          <a:br>
            <a:rPr lang="en-US" sz="2000"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$910</a:t>
          </a:r>
          <a:endParaRPr lang="en-US" sz="2000" dirty="0">
            <a:solidFill>
              <a:schemeClr val="bg1"/>
            </a:solidFill>
            <a:latin typeface="Arial" panose="020B0604020202020204" pitchFamily="34" charset="0"/>
            <a:cs typeface="Arial" panose="020B0604020202020204" pitchFamily="34" charset="0"/>
          </a:endParaRPr>
        </a:p>
      </dgm:t>
    </dgm:pt>
    <dgm:pt modelId="{B7FFE296-1670-4849-BD5C-F5F4572431B6}" type="parTrans" cxnId="{19790741-190C-1647-A8EF-6ABA1E4950BF}">
      <dgm:prSet/>
      <dgm:spPr/>
      <dgm:t>
        <a:bodyPr/>
        <a:lstStyle/>
        <a:p>
          <a:endParaRPr lang="en-US">
            <a:latin typeface="Arial" panose="020B0604020202020204" pitchFamily="34" charset="0"/>
            <a:cs typeface="Arial" panose="020B0604020202020204" pitchFamily="34" charset="0"/>
          </a:endParaRPr>
        </a:p>
      </dgm:t>
    </dgm:pt>
    <dgm:pt modelId="{ED940DB7-5160-2945-89DD-8BC8BFD562A8}" type="sibTrans" cxnId="{19790741-190C-1647-A8EF-6ABA1E4950BF}">
      <dgm:prSet/>
      <dgm:spPr>
        <a:solidFill>
          <a:schemeClr val="bg2">
            <a:lumMod val="50000"/>
          </a:schemeClr>
        </a:solidFill>
      </dgm:spPr>
      <dgm:t>
        <a:bodyPr/>
        <a:lstStyle/>
        <a:p>
          <a:endParaRPr lang="en-US">
            <a:latin typeface="Arial" panose="020B0604020202020204" pitchFamily="34" charset="0"/>
            <a:cs typeface="Arial" panose="020B0604020202020204" pitchFamily="34" charset="0"/>
          </a:endParaRPr>
        </a:p>
      </dgm:t>
    </dgm:pt>
    <dgm:pt modelId="{5F812429-B7FB-2A43-B4AA-E6ED1954EE29}">
      <dgm:prSet phldrT="[Text]" custT="1"/>
      <dgm:spPr>
        <a:solidFill>
          <a:schemeClr val="bg2">
            <a:lumMod val="50000"/>
          </a:schemeClr>
        </a:solidFill>
      </dgm:spPr>
      <dgm:t>
        <a:bodyPr/>
        <a:lstStyle/>
        <a:p>
          <a:r>
            <a:rPr lang="en-US" sz="1600" b="0" i="0" dirty="0">
              <a:solidFill>
                <a:schemeClr val="bg1"/>
              </a:solidFill>
              <a:latin typeface="Arial" panose="020B0604020202020204" pitchFamily="34" charset="0"/>
              <a:cs typeface="Arial" panose="020B0604020202020204" pitchFamily="34" charset="0"/>
            </a:rPr>
            <a:t>Don’s Personal Needs Allowance:</a:t>
          </a:r>
          <a:br>
            <a:rPr lang="en-US" sz="2000"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$50</a:t>
          </a:r>
          <a:endParaRPr lang="en-US" sz="2000" dirty="0">
            <a:solidFill>
              <a:schemeClr val="bg1"/>
            </a:solidFill>
            <a:latin typeface="Arial" panose="020B0604020202020204" pitchFamily="34" charset="0"/>
            <a:cs typeface="Arial" panose="020B0604020202020204" pitchFamily="34" charset="0"/>
          </a:endParaRPr>
        </a:p>
      </dgm:t>
    </dgm:pt>
    <dgm:pt modelId="{0E655619-8DA2-C247-B62A-BBDF7E0BE5BA}" type="parTrans" cxnId="{52879703-454C-5949-82CE-FA5F57C2F879}">
      <dgm:prSet/>
      <dgm:spPr/>
      <dgm:t>
        <a:bodyPr/>
        <a:lstStyle/>
        <a:p>
          <a:endParaRPr lang="en-US">
            <a:latin typeface="Arial" panose="020B0604020202020204" pitchFamily="34" charset="0"/>
            <a:cs typeface="Arial" panose="020B0604020202020204" pitchFamily="34" charset="0"/>
          </a:endParaRPr>
        </a:p>
      </dgm:t>
    </dgm:pt>
    <dgm:pt modelId="{8A33A113-3988-D046-BD92-D6ED0D1992DD}" type="sibTrans" cxnId="{52879703-454C-5949-82CE-FA5F57C2F879}">
      <dgm:prSet/>
      <dgm:spPr>
        <a:solidFill>
          <a:schemeClr val="bg2">
            <a:lumMod val="50000"/>
          </a:schemeClr>
        </a:solidFill>
      </dgm:spPr>
      <dgm:t>
        <a:bodyPr/>
        <a:lstStyle/>
        <a:p>
          <a:endParaRPr lang="en-US">
            <a:latin typeface="Arial" panose="020B0604020202020204" pitchFamily="34" charset="0"/>
            <a:cs typeface="Arial" panose="020B0604020202020204" pitchFamily="34" charset="0"/>
          </a:endParaRPr>
        </a:p>
      </dgm:t>
    </dgm:pt>
    <dgm:pt modelId="{B46186C2-08FA-6B42-90CA-5A08CDAC4D61}">
      <dgm:prSet custT="1"/>
      <dgm:spPr>
        <a:solidFill>
          <a:schemeClr val="accent1"/>
        </a:solidFill>
      </dgm:spPr>
      <dgm:t>
        <a:bodyPr/>
        <a:lstStyle/>
        <a:p>
          <a:r>
            <a:rPr lang="en-US" sz="1800" b="0" i="0" dirty="0">
              <a:solidFill>
                <a:schemeClr val="bg1"/>
              </a:solidFill>
              <a:latin typeface="Arial" panose="020B0604020202020204" pitchFamily="34" charset="0"/>
              <a:cs typeface="Arial" panose="020B0604020202020204" pitchFamily="34" charset="0"/>
            </a:rPr>
            <a:t>Don’s Medicaid </a:t>
          </a:r>
          <a:br>
            <a:rPr lang="en-US" sz="1800" b="0" i="0" dirty="0">
              <a:solidFill>
                <a:schemeClr val="bg1"/>
              </a:solidFill>
              <a:latin typeface="Arial" panose="020B0604020202020204" pitchFamily="34" charset="0"/>
              <a:cs typeface="Arial" panose="020B0604020202020204" pitchFamily="34" charset="0"/>
            </a:rPr>
          </a:br>
          <a:r>
            <a:rPr lang="en-US" sz="1800" b="0" i="0" dirty="0">
              <a:solidFill>
                <a:schemeClr val="bg1"/>
              </a:solidFill>
              <a:latin typeface="Arial" panose="020B0604020202020204" pitchFamily="34" charset="0"/>
              <a:cs typeface="Arial" panose="020B0604020202020204" pitchFamily="34" charset="0"/>
            </a:rPr>
            <a:t>Co-pay:</a:t>
          </a:r>
          <a:br>
            <a:rPr lang="en-US" sz="2000"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$1,040</a:t>
          </a:r>
          <a:endParaRPr lang="en-US" sz="2000" dirty="0">
            <a:solidFill>
              <a:schemeClr val="bg1"/>
            </a:solidFill>
            <a:latin typeface="Arial" panose="020B0604020202020204" pitchFamily="34" charset="0"/>
            <a:cs typeface="Arial" panose="020B0604020202020204" pitchFamily="34" charset="0"/>
          </a:endParaRPr>
        </a:p>
      </dgm:t>
    </dgm:pt>
    <dgm:pt modelId="{F23C8673-8D87-A24B-9044-E4BF3C4592DD}" type="parTrans" cxnId="{B61DA1F8-DD63-C34A-AE8F-FD0EF2DF6CB3}">
      <dgm:prSet/>
      <dgm:spPr/>
      <dgm:t>
        <a:bodyPr/>
        <a:lstStyle/>
        <a:p>
          <a:endParaRPr lang="en-US">
            <a:latin typeface="Arial" panose="020B0604020202020204" pitchFamily="34" charset="0"/>
            <a:cs typeface="Arial" panose="020B0604020202020204" pitchFamily="34" charset="0"/>
          </a:endParaRPr>
        </a:p>
      </dgm:t>
    </dgm:pt>
    <dgm:pt modelId="{4308FAF4-9912-5C4D-A861-F713A9700AFD}" type="sibTrans" cxnId="{B61DA1F8-DD63-C34A-AE8F-FD0EF2DF6CB3}">
      <dgm:prSet/>
      <dgm:spPr/>
      <dgm:t>
        <a:bodyPr/>
        <a:lstStyle/>
        <a:p>
          <a:endParaRPr lang="en-US">
            <a:latin typeface="Arial" panose="020B0604020202020204" pitchFamily="34" charset="0"/>
            <a:cs typeface="Arial" panose="020B0604020202020204" pitchFamily="34" charset="0"/>
          </a:endParaRPr>
        </a:p>
      </dgm:t>
    </dgm:pt>
    <dgm:pt modelId="{53C9FDBC-0483-B14B-BB81-8B4B7F3185CD}" type="pres">
      <dgm:prSet presAssocID="{2D40AF6E-BC18-CF43-9CBD-FA39D673FA26}" presName="linearFlow" presStyleCnt="0">
        <dgm:presLayoutVars>
          <dgm:dir/>
          <dgm:resizeHandles val="exact"/>
        </dgm:presLayoutVars>
      </dgm:prSet>
      <dgm:spPr/>
    </dgm:pt>
    <dgm:pt modelId="{C1B90D68-9F67-AA4A-B6AD-D09CF3DF370B}" type="pres">
      <dgm:prSet presAssocID="{350EF371-D35D-0649-8E28-87BD0C8F7B6C}" presName="node" presStyleLbl="node1" presStyleIdx="0" presStyleCnt="4">
        <dgm:presLayoutVars>
          <dgm:bulletEnabled val="1"/>
        </dgm:presLayoutVars>
      </dgm:prSet>
      <dgm:spPr>
        <a:prstGeom prst="roundRect">
          <a:avLst/>
        </a:prstGeom>
      </dgm:spPr>
    </dgm:pt>
    <dgm:pt modelId="{F4577806-DFD9-A543-87DD-0225CD64221A}" type="pres">
      <dgm:prSet presAssocID="{6847C7B1-0233-1043-B42D-68E9DB078523}" presName="spacerL" presStyleCnt="0"/>
      <dgm:spPr/>
    </dgm:pt>
    <dgm:pt modelId="{01B38737-02CB-0D4E-91F1-13CFEC83E9B6}" type="pres">
      <dgm:prSet presAssocID="{6847C7B1-0233-1043-B42D-68E9DB078523}" presName="sibTrans" presStyleLbl="sibTrans2D1" presStyleIdx="0" presStyleCnt="3"/>
      <dgm:spPr>
        <a:prstGeom prst="mathMinus">
          <a:avLst/>
        </a:prstGeom>
      </dgm:spPr>
    </dgm:pt>
    <dgm:pt modelId="{48639820-7064-FB4C-834B-D60C6348E629}" type="pres">
      <dgm:prSet presAssocID="{6847C7B1-0233-1043-B42D-68E9DB078523}" presName="spacerR" presStyleCnt="0"/>
      <dgm:spPr/>
    </dgm:pt>
    <dgm:pt modelId="{4BE6A737-61FA-5843-A0E2-12FDE3F901E5}" type="pres">
      <dgm:prSet presAssocID="{916457FB-2A3C-9543-83A4-43D237C27587}" presName="node" presStyleLbl="node1" presStyleIdx="1" presStyleCnt="4" custLinFactNeighborX="-29570">
        <dgm:presLayoutVars>
          <dgm:bulletEnabled val="1"/>
        </dgm:presLayoutVars>
      </dgm:prSet>
      <dgm:spPr>
        <a:prstGeom prst="roundRect">
          <a:avLst/>
        </a:prstGeom>
      </dgm:spPr>
    </dgm:pt>
    <dgm:pt modelId="{67AD4E81-BECE-A548-9E34-F7BCE61ECEA2}" type="pres">
      <dgm:prSet presAssocID="{ED940DB7-5160-2945-89DD-8BC8BFD562A8}" presName="spacerL" presStyleCnt="0"/>
      <dgm:spPr/>
    </dgm:pt>
    <dgm:pt modelId="{8CF0FED7-C819-3D46-B4D5-4EC5626D8BBA}" type="pres">
      <dgm:prSet presAssocID="{ED940DB7-5160-2945-89DD-8BC8BFD562A8}" presName="sibTrans" presStyleLbl="sibTrans2D1" presStyleIdx="1" presStyleCnt="3" custLinFactNeighborX="-29570"/>
      <dgm:spPr>
        <a:prstGeom prst="mathMinus">
          <a:avLst/>
        </a:prstGeom>
      </dgm:spPr>
    </dgm:pt>
    <dgm:pt modelId="{7233994A-D8D8-E849-BBB0-662DC323F7B4}" type="pres">
      <dgm:prSet presAssocID="{ED940DB7-5160-2945-89DD-8BC8BFD562A8}" presName="spacerR" presStyleCnt="0"/>
      <dgm:spPr/>
    </dgm:pt>
    <dgm:pt modelId="{2D44D921-67BB-1F4D-8B95-DE1912A14CFF}" type="pres">
      <dgm:prSet presAssocID="{5F812429-B7FB-2A43-B4AA-E6ED1954EE29}" presName="node" presStyleLbl="node1" presStyleIdx="2" presStyleCnt="4" custLinFactNeighborX="-29570">
        <dgm:presLayoutVars>
          <dgm:bulletEnabled val="1"/>
        </dgm:presLayoutVars>
      </dgm:prSet>
      <dgm:spPr>
        <a:prstGeom prst="roundRect">
          <a:avLst/>
        </a:prstGeom>
      </dgm:spPr>
    </dgm:pt>
    <dgm:pt modelId="{75F765A7-22C0-B447-9186-6D2E7B325AB4}" type="pres">
      <dgm:prSet presAssocID="{8A33A113-3988-D046-BD92-D6ED0D1992DD}" presName="spacerL" presStyleCnt="0"/>
      <dgm:spPr/>
    </dgm:pt>
    <dgm:pt modelId="{5FA9D45C-22FC-D344-B4AE-50A78CA87FB6}" type="pres">
      <dgm:prSet presAssocID="{8A33A113-3988-D046-BD92-D6ED0D1992DD}" presName="sibTrans" presStyleLbl="sibTrans2D1" presStyleIdx="2" presStyleCnt="3" custLinFactNeighborX="-29570"/>
      <dgm:spPr/>
    </dgm:pt>
    <dgm:pt modelId="{F33968AA-098C-F74D-95FC-C96297223C7B}" type="pres">
      <dgm:prSet presAssocID="{8A33A113-3988-D046-BD92-D6ED0D1992DD}" presName="spacerR" presStyleCnt="0"/>
      <dgm:spPr/>
    </dgm:pt>
    <dgm:pt modelId="{7F374F23-670F-104A-9933-19094E39C394}" type="pres">
      <dgm:prSet presAssocID="{B46186C2-08FA-6B42-90CA-5A08CDAC4D61}" presName="node" presStyleLbl="node1" presStyleIdx="3" presStyleCnt="4" custLinFactNeighborX="-29570">
        <dgm:presLayoutVars>
          <dgm:bulletEnabled val="1"/>
        </dgm:presLayoutVars>
      </dgm:prSet>
      <dgm:spPr>
        <a:prstGeom prst="roundRect">
          <a:avLst/>
        </a:prstGeom>
      </dgm:spPr>
    </dgm:pt>
  </dgm:ptLst>
  <dgm:cxnLst>
    <dgm:cxn modelId="{52879703-454C-5949-82CE-FA5F57C2F879}" srcId="{2D40AF6E-BC18-CF43-9CBD-FA39D673FA26}" destId="{5F812429-B7FB-2A43-B4AA-E6ED1954EE29}" srcOrd="2" destOrd="0" parTransId="{0E655619-8DA2-C247-B62A-BBDF7E0BE5BA}" sibTransId="{8A33A113-3988-D046-BD92-D6ED0D1992DD}"/>
    <dgm:cxn modelId="{C9321426-6308-1E4D-934E-15DDBB99BF76}" type="presOf" srcId="{2D40AF6E-BC18-CF43-9CBD-FA39D673FA26}" destId="{53C9FDBC-0483-B14B-BB81-8B4B7F3185CD}" srcOrd="0" destOrd="0" presId="urn:microsoft.com/office/officeart/2005/8/layout/equation1"/>
    <dgm:cxn modelId="{E517D129-F8FB-9440-8F39-ACFA97013853}" type="presOf" srcId="{6847C7B1-0233-1043-B42D-68E9DB078523}" destId="{01B38737-02CB-0D4E-91F1-13CFEC83E9B6}" srcOrd="0" destOrd="0" presId="urn:microsoft.com/office/officeart/2005/8/layout/equation1"/>
    <dgm:cxn modelId="{A24A503E-3D10-084A-B547-D9919D48288A}" type="presOf" srcId="{916457FB-2A3C-9543-83A4-43D237C27587}" destId="{4BE6A737-61FA-5843-A0E2-12FDE3F901E5}" srcOrd="0" destOrd="0" presId="urn:microsoft.com/office/officeart/2005/8/layout/equation1"/>
    <dgm:cxn modelId="{19790741-190C-1647-A8EF-6ABA1E4950BF}" srcId="{2D40AF6E-BC18-CF43-9CBD-FA39D673FA26}" destId="{916457FB-2A3C-9543-83A4-43D237C27587}" srcOrd="1" destOrd="0" parTransId="{B7FFE296-1670-4849-BD5C-F5F4572431B6}" sibTransId="{ED940DB7-5160-2945-89DD-8BC8BFD562A8}"/>
    <dgm:cxn modelId="{EAA8B967-3DAD-DB47-9DBC-786C5E3E3E95}" type="presOf" srcId="{B46186C2-08FA-6B42-90CA-5A08CDAC4D61}" destId="{7F374F23-670F-104A-9933-19094E39C394}" srcOrd="0" destOrd="0" presId="urn:microsoft.com/office/officeart/2005/8/layout/equation1"/>
    <dgm:cxn modelId="{2CCC5049-67E6-CF4E-AC6E-0471B25327DF}" type="presOf" srcId="{ED940DB7-5160-2945-89DD-8BC8BFD562A8}" destId="{8CF0FED7-C819-3D46-B4D5-4EC5626D8BBA}" srcOrd="0" destOrd="0" presId="urn:microsoft.com/office/officeart/2005/8/layout/equation1"/>
    <dgm:cxn modelId="{C8487472-1A45-1148-B14B-43992EF5783E}" srcId="{2D40AF6E-BC18-CF43-9CBD-FA39D673FA26}" destId="{350EF371-D35D-0649-8E28-87BD0C8F7B6C}" srcOrd="0" destOrd="0" parTransId="{DA345308-28D9-7C4B-B174-52919F984279}" sibTransId="{6847C7B1-0233-1043-B42D-68E9DB078523}"/>
    <dgm:cxn modelId="{76E45F8D-7B6B-4241-B52A-2A19F5CDCE2E}" type="presOf" srcId="{5F812429-B7FB-2A43-B4AA-E6ED1954EE29}" destId="{2D44D921-67BB-1F4D-8B95-DE1912A14CFF}" srcOrd="0" destOrd="0" presId="urn:microsoft.com/office/officeart/2005/8/layout/equation1"/>
    <dgm:cxn modelId="{BDA1CA8E-5EEB-DD4E-9718-3B3C723D4CEE}" type="presOf" srcId="{350EF371-D35D-0649-8E28-87BD0C8F7B6C}" destId="{C1B90D68-9F67-AA4A-B6AD-D09CF3DF370B}" srcOrd="0" destOrd="0" presId="urn:microsoft.com/office/officeart/2005/8/layout/equation1"/>
    <dgm:cxn modelId="{F20102D8-8D38-3B46-BE03-53AC098C4CE8}" type="presOf" srcId="{8A33A113-3988-D046-BD92-D6ED0D1992DD}" destId="{5FA9D45C-22FC-D344-B4AE-50A78CA87FB6}" srcOrd="0" destOrd="0" presId="urn:microsoft.com/office/officeart/2005/8/layout/equation1"/>
    <dgm:cxn modelId="{B61DA1F8-DD63-C34A-AE8F-FD0EF2DF6CB3}" srcId="{2D40AF6E-BC18-CF43-9CBD-FA39D673FA26}" destId="{B46186C2-08FA-6B42-90CA-5A08CDAC4D61}" srcOrd="3" destOrd="0" parTransId="{F23C8673-8D87-A24B-9044-E4BF3C4592DD}" sibTransId="{4308FAF4-9912-5C4D-A861-F713A9700AFD}"/>
    <dgm:cxn modelId="{A6656AA7-AD85-4741-A57D-34375E1A3BCC}" type="presParOf" srcId="{53C9FDBC-0483-B14B-BB81-8B4B7F3185CD}" destId="{C1B90D68-9F67-AA4A-B6AD-D09CF3DF370B}" srcOrd="0" destOrd="0" presId="urn:microsoft.com/office/officeart/2005/8/layout/equation1"/>
    <dgm:cxn modelId="{B7D7DBAA-708F-9948-8886-E7DEC646F448}" type="presParOf" srcId="{53C9FDBC-0483-B14B-BB81-8B4B7F3185CD}" destId="{F4577806-DFD9-A543-87DD-0225CD64221A}" srcOrd="1" destOrd="0" presId="urn:microsoft.com/office/officeart/2005/8/layout/equation1"/>
    <dgm:cxn modelId="{9BFF8CA1-076E-1F49-B13F-7C9D3FFEB96E}" type="presParOf" srcId="{53C9FDBC-0483-B14B-BB81-8B4B7F3185CD}" destId="{01B38737-02CB-0D4E-91F1-13CFEC83E9B6}" srcOrd="2" destOrd="0" presId="urn:microsoft.com/office/officeart/2005/8/layout/equation1"/>
    <dgm:cxn modelId="{46D1BC2E-7A49-6C45-AF81-66CDF7209410}" type="presParOf" srcId="{53C9FDBC-0483-B14B-BB81-8B4B7F3185CD}" destId="{48639820-7064-FB4C-834B-D60C6348E629}" srcOrd="3" destOrd="0" presId="urn:microsoft.com/office/officeart/2005/8/layout/equation1"/>
    <dgm:cxn modelId="{6F60FA6D-4B3F-6147-86D1-9E61B207BD3C}" type="presParOf" srcId="{53C9FDBC-0483-B14B-BB81-8B4B7F3185CD}" destId="{4BE6A737-61FA-5843-A0E2-12FDE3F901E5}" srcOrd="4" destOrd="0" presId="urn:microsoft.com/office/officeart/2005/8/layout/equation1"/>
    <dgm:cxn modelId="{9C600C98-87CC-BD47-B8DC-26A9C42E969A}" type="presParOf" srcId="{53C9FDBC-0483-B14B-BB81-8B4B7F3185CD}" destId="{67AD4E81-BECE-A548-9E34-F7BCE61ECEA2}" srcOrd="5" destOrd="0" presId="urn:microsoft.com/office/officeart/2005/8/layout/equation1"/>
    <dgm:cxn modelId="{5CEBD8F0-70CE-334F-A297-0A1008098166}" type="presParOf" srcId="{53C9FDBC-0483-B14B-BB81-8B4B7F3185CD}" destId="{8CF0FED7-C819-3D46-B4D5-4EC5626D8BBA}" srcOrd="6" destOrd="0" presId="urn:microsoft.com/office/officeart/2005/8/layout/equation1"/>
    <dgm:cxn modelId="{CBC64493-40CB-0247-B53E-37D6EC02577A}" type="presParOf" srcId="{53C9FDBC-0483-B14B-BB81-8B4B7F3185CD}" destId="{7233994A-D8D8-E849-BBB0-662DC323F7B4}" srcOrd="7" destOrd="0" presId="urn:microsoft.com/office/officeart/2005/8/layout/equation1"/>
    <dgm:cxn modelId="{12B0571C-C353-1640-81F3-D19899B92325}" type="presParOf" srcId="{53C9FDBC-0483-B14B-BB81-8B4B7F3185CD}" destId="{2D44D921-67BB-1F4D-8B95-DE1912A14CFF}" srcOrd="8" destOrd="0" presId="urn:microsoft.com/office/officeart/2005/8/layout/equation1"/>
    <dgm:cxn modelId="{CDE90B37-9C5D-1748-93CB-99FD63EC4004}" type="presParOf" srcId="{53C9FDBC-0483-B14B-BB81-8B4B7F3185CD}" destId="{75F765A7-22C0-B447-9186-6D2E7B325AB4}" srcOrd="9" destOrd="0" presId="urn:microsoft.com/office/officeart/2005/8/layout/equation1"/>
    <dgm:cxn modelId="{4AD6E1A4-71D8-3E47-B086-FE520B76901A}" type="presParOf" srcId="{53C9FDBC-0483-B14B-BB81-8B4B7F3185CD}" destId="{5FA9D45C-22FC-D344-B4AE-50A78CA87FB6}" srcOrd="10" destOrd="0" presId="urn:microsoft.com/office/officeart/2005/8/layout/equation1"/>
    <dgm:cxn modelId="{D85DF6B0-3CF4-724A-8FE4-378D2EF320BD}" type="presParOf" srcId="{53C9FDBC-0483-B14B-BB81-8B4B7F3185CD}" destId="{F33968AA-098C-F74D-95FC-C96297223C7B}" srcOrd="11" destOrd="0" presId="urn:microsoft.com/office/officeart/2005/8/layout/equation1"/>
    <dgm:cxn modelId="{18C21C2C-AA9C-294D-AA88-366E3699EF7E}" type="presParOf" srcId="{53C9FDBC-0483-B14B-BB81-8B4B7F3185CD}" destId="{7F374F23-670F-104A-9933-19094E39C394}"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79054-4892-450A-A4F1-C0FB2071A79B}">
      <dsp:nvSpPr>
        <dsp:cNvPr id="0" name=""/>
        <dsp:cNvSpPr/>
      </dsp:nvSpPr>
      <dsp:spPr>
        <a:xfrm>
          <a:off x="1412" y="20252"/>
          <a:ext cx="1872272" cy="1872272"/>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Sue’s Income </a:t>
          </a:r>
          <a:r>
            <a:rPr lang="en-US" sz="2400" b="1" kern="1200" dirty="0">
              <a:latin typeface="Arial" panose="020B0604020202020204" pitchFamily="34" charset="0"/>
              <a:cs typeface="Arial" panose="020B0604020202020204" pitchFamily="34" charset="0"/>
            </a:rPr>
            <a:t>$1,200</a:t>
          </a:r>
          <a:endParaRPr lang="en-US" sz="1600" b="1" kern="1200" dirty="0">
            <a:latin typeface="Arial" panose="020B0604020202020204" pitchFamily="34" charset="0"/>
            <a:cs typeface="Arial" panose="020B0604020202020204" pitchFamily="34" charset="0"/>
          </a:endParaRPr>
        </a:p>
      </dsp:txBody>
      <dsp:txXfrm>
        <a:off x="275600" y="294440"/>
        <a:ext cx="1323896" cy="1323896"/>
      </dsp:txXfrm>
    </dsp:sp>
    <dsp:sp modelId="{910674D2-1151-43BB-9B0F-B9C025F979D7}">
      <dsp:nvSpPr>
        <dsp:cNvPr id="0" name=""/>
        <dsp:cNvSpPr/>
      </dsp:nvSpPr>
      <dsp:spPr>
        <a:xfrm>
          <a:off x="2025713" y="413430"/>
          <a:ext cx="1085917" cy="1085917"/>
        </a:xfrm>
        <a:prstGeom prst="mathPlus">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latin typeface="Arial" panose="020B0604020202020204" pitchFamily="34" charset="0"/>
            <a:cs typeface="Arial" panose="020B0604020202020204" pitchFamily="34" charset="0"/>
          </a:endParaRPr>
        </a:p>
      </dsp:txBody>
      <dsp:txXfrm>
        <a:off x="2169651" y="828685"/>
        <a:ext cx="798041" cy="255407"/>
      </dsp:txXfrm>
    </dsp:sp>
    <dsp:sp modelId="{37E05F58-5AA9-477A-871F-2B46BC67AE10}">
      <dsp:nvSpPr>
        <dsp:cNvPr id="0" name=""/>
        <dsp:cNvSpPr/>
      </dsp:nvSpPr>
      <dsp:spPr>
        <a:xfrm>
          <a:off x="3263659" y="20252"/>
          <a:ext cx="1872272" cy="1872272"/>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MCA Income</a:t>
          </a:r>
        </a:p>
        <a:p>
          <a:pPr marL="0" lvl="0" indent="0" algn="ctr" defTabSz="66675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$1,325</a:t>
          </a:r>
          <a:endParaRPr lang="en-US" sz="1600" b="1" kern="1200" dirty="0">
            <a:latin typeface="Arial" panose="020B0604020202020204" pitchFamily="34" charset="0"/>
            <a:cs typeface="Arial" panose="020B0604020202020204" pitchFamily="34" charset="0"/>
          </a:endParaRPr>
        </a:p>
      </dsp:txBody>
      <dsp:txXfrm>
        <a:off x="3537847" y="294440"/>
        <a:ext cx="1323896" cy="1323896"/>
      </dsp:txXfrm>
    </dsp:sp>
    <dsp:sp modelId="{3FA4274F-87F9-4B58-9C4A-06DD52D43C06}">
      <dsp:nvSpPr>
        <dsp:cNvPr id="0" name=""/>
        <dsp:cNvSpPr/>
      </dsp:nvSpPr>
      <dsp:spPr>
        <a:xfrm>
          <a:off x="5287960" y="413430"/>
          <a:ext cx="1085917" cy="1085917"/>
        </a:xfrm>
        <a:prstGeom prst="mathEqual">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dirty="0">
            <a:latin typeface="Arial" panose="020B0604020202020204" pitchFamily="34" charset="0"/>
            <a:cs typeface="Arial" panose="020B0604020202020204" pitchFamily="34" charset="0"/>
          </a:endParaRPr>
        </a:p>
      </dsp:txBody>
      <dsp:txXfrm>
        <a:off x="5431898" y="637129"/>
        <a:ext cx="798041" cy="638519"/>
      </dsp:txXfrm>
    </dsp:sp>
    <dsp:sp modelId="{4F93CFE5-A88D-49DF-A851-E13BE6385C95}">
      <dsp:nvSpPr>
        <dsp:cNvPr id="0" name=""/>
        <dsp:cNvSpPr/>
      </dsp:nvSpPr>
      <dsp:spPr>
        <a:xfrm>
          <a:off x="6525906" y="20252"/>
          <a:ext cx="1872272" cy="187227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Sue’s Total Income </a:t>
          </a:r>
          <a:r>
            <a:rPr lang="en-US" sz="2400" b="1" kern="1200" dirty="0">
              <a:latin typeface="Arial" panose="020B0604020202020204" pitchFamily="34" charset="0"/>
              <a:cs typeface="Arial" panose="020B0604020202020204" pitchFamily="34" charset="0"/>
            </a:rPr>
            <a:t>$2,525</a:t>
          </a:r>
          <a:endParaRPr lang="en-US" sz="1600" b="1" kern="1200" dirty="0">
            <a:latin typeface="Arial" panose="020B0604020202020204" pitchFamily="34" charset="0"/>
            <a:cs typeface="Arial" panose="020B0604020202020204" pitchFamily="34" charset="0"/>
          </a:endParaRPr>
        </a:p>
      </dsp:txBody>
      <dsp:txXfrm>
        <a:off x="6800094" y="294440"/>
        <a:ext cx="1323896" cy="1323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90D68-9F67-AA4A-B6AD-D09CF3DF370B}">
      <dsp:nvSpPr>
        <dsp:cNvPr id="0" name=""/>
        <dsp:cNvSpPr/>
      </dsp:nvSpPr>
      <dsp:spPr>
        <a:xfrm>
          <a:off x="5792" y="2539684"/>
          <a:ext cx="1609296" cy="1609296"/>
        </a:xfrm>
        <a:prstGeom prst="round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latin typeface="Arial" panose="020B0604020202020204" pitchFamily="34" charset="0"/>
              <a:cs typeface="Arial" panose="020B0604020202020204" pitchFamily="34" charset="0"/>
            </a:rPr>
            <a:t>Don’s </a:t>
          </a:r>
          <a:br>
            <a:rPr lang="en-US" sz="1800" b="0" i="0" kern="1200" dirty="0">
              <a:solidFill>
                <a:schemeClr val="bg1"/>
              </a:solidFill>
              <a:latin typeface="Arial" panose="020B0604020202020204" pitchFamily="34" charset="0"/>
              <a:cs typeface="Arial" panose="020B0604020202020204" pitchFamily="34" charset="0"/>
            </a:rPr>
          </a:br>
          <a:r>
            <a:rPr lang="en-US" sz="1800" b="0" i="0" kern="1200" dirty="0">
              <a:solidFill>
                <a:schemeClr val="bg1"/>
              </a:solidFill>
              <a:latin typeface="Arial" panose="020B0604020202020204" pitchFamily="34" charset="0"/>
              <a:cs typeface="Arial" panose="020B0604020202020204" pitchFamily="34" charset="0"/>
            </a:rPr>
            <a:t>Income:</a:t>
          </a:r>
          <a:br>
            <a:rPr lang="en-US" sz="2000" kern="1200" dirty="0">
              <a:solidFill>
                <a:schemeClr val="bg1"/>
              </a:solidFill>
              <a:latin typeface="Arial" panose="020B0604020202020204" pitchFamily="34" charset="0"/>
              <a:cs typeface="Arial" panose="020B0604020202020204" pitchFamily="34" charset="0"/>
            </a:rPr>
          </a:br>
          <a:r>
            <a:rPr lang="en-US" sz="2400" b="1" kern="1200" dirty="0">
              <a:solidFill>
                <a:schemeClr val="bg1"/>
              </a:solidFill>
              <a:latin typeface="Arial" panose="020B0604020202020204" pitchFamily="34" charset="0"/>
              <a:cs typeface="Arial" panose="020B0604020202020204" pitchFamily="34" charset="0"/>
            </a:rPr>
            <a:t>$2,000</a:t>
          </a:r>
          <a:endParaRPr lang="en-US" sz="2000" kern="1200" dirty="0">
            <a:solidFill>
              <a:schemeClr val="bg1"/>
            </a:solidFill>
            <a:latin typeface="Arial" panose="020B0604020202020204" pitchFamily="34" charset="0"/>
            <a:cs typeface="Arial" panose="020B0604020202020204" pitchFamily="34" charset="0"/>
          </a:endParaRPr>
        </a:p>
      </dsp:txBody>
      <dsp:txXfrm>
        <a:off x="84351" y="2618243"/>
        <a:ext cx="1452178" cy="1452178"/>
      </dsp:txXfrm>
    </dsp:sp>
    <dsp:sp modelId="{01B38737-02CB-0D4E-91F1-13CFEC83E9B6}">
      <dsp:nvSpPr>
        <dsp:cNvPr id="0" name=""/>
        <dsp:cNvSpPr/>
      </dsp:nvSpPr>
      <dsp:spPr>
        <a:xfrm>
          <a:off x="1745764" y="2877636"/>
          <a:ext cx="933392" cy="933392"/>
        </a:xfrm>
        <a:prstGeom prst="mathMinus">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dsp:txBody>
      <dsp:txXfrm>
        <a:off x="1869485" y="3234565"/>
        <a:ext cx="685950" cy="219534"/>
      </dsp:txXfrm>
    </dsp:sp>
    <dsp:sp modelId="{4BE6A737-61FA-5843-A0E2-12FDE3F901E5}">
      <dsp:nvSpPr>
        <dsp:cNvPr id="0" name=""/>
        <dsp:cNvSpPr/>
      </dsp:nvSpPr>
      <dsp:spPr>
        <a:xfrm>
          <a:off x="2771190" y="2539684"/>
          <a:ext cx="1609296" cy="1609296"/>
        </a:xfrm>
        <a:prstGeom prst="round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latin typeface="Arial" panose="020B0604020202020204" pitchFamily="34" charset="0"/>
              <a:cs typeface="Arial" panose="020B0604020202020204" pitchFamily="34" charset="0"/>
            </a:rPr>
            <a:t>Shift to </a:t>
          </a:r>
          <a:br>
            <a:rPr lang="en-US" sz="1800" b="0" i="0" kern="1200" dirty="0">
              <a:solidFill>
                <a:schemeClr val="bg1"/>
              </a:solidFill>
              <a:latin typeface="Arial" panose="020B0604020202020204" pitchFamily="34" charset="0"/>
              <a:cs typeface="Arial" panose="020B0604020202020204" pitchFamily="34" charset="0"/>
            </a:rPr>
          </a:br>
          <a:r>
            <a:rPr lang="en-US" sz="1800" b="0" i="0" kern="1200" dirty="0">
              <a:solidFill>
                <a:schemeClr val="bg1"/>
              </a:solidFill>
              <a:latin typeface="Arial" panose="020B0604020202020204" pitchFamily="34" charset="0"/>
              <a:cs typeface="Arial" panose="020B0604020202020204" pitchFamily="34" charset="0"/>
            </a:rPr>
            <a:t>Sue: </a:t>
          </a:r>
          <a:br>
            <a:rPr lang="en-US" sz="2000" kern="1200" dirty="0">
              <a:solidFill>
                <a:schemeClr val="bg1"/>
              </a:solidFill>
              <a:latin typeface="Arial" panose="020B0604020202020204" pitchFamily="34" charset="0"/>
              <a:cs typeface="Arial" panose="020B0604020202020204" pitchFamily="34" charset="0"/>
            </a:rPr>
          </a:br>
          <a:r>
            <a:rPr lang="en-US" sz="2400" b="1" kern="1200" dirty="0">
              <a:solidFill>
                <a:schemeClr val="bg1"/>
              </a:solidFill>
              <a:latin typeface="Arial" panose="020B0604020202020204" pitchFamily="34" charset="0"/>
              <a:cs typeface="Arial" panose="020B0604020202020204" pitchFamily="34" charset="0"/>
            </a:rPr>
            <a:t>$910</a:t>
          </a:r>
          <a:endParaRPr lang="en-US" sz="2000" kern="1200" dirty="0">
            <a:solidFill>
              <a:schemeClr val="bg1"/>
            </a:solidFill>
            <a:latin typeface="Arial" panose="020B0604020202020204" pitchFamily="34" charset="0"/>
            <a:cs typeface="Arial" panose="020B0604020202020204" pitchFamily="34" charset="0"/>
          </a:endParaRPr>
        </a:p>
      </dsp:txBody>
      <dsp:txXfrm>
        <a:off x="2849749" y="2618243"/>
        <a:ext cx="1452178" cy="1452178"/>
      </dsp:txXfrm>
    </dsp:sp>
    <dsp:sp modelId="{8CF0FED7-C819-3D46-B4D5-4EC5626D8BBA}">
      <dsp:nvSpPr>
        <dsp:cNvPr id="0" name=""/>
        <dsp:cNvSpPr/>
      </dsp:nvSpPr>
      <dsp:spPr>
        <a:xfrm>
          <a:off x="4511162" y="2877636"/>
          <a:ext cx="933392" cy="933392"/>
        </a:xfrm>
        <a:prstGeom prst="mathMinus">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dsp:txBody>
      <dsp:txXfrm>
        <a:off x="4634883" y="3234565"/>
        <a:ext cx="685950" cy="219534"/>
      </dsp:txXfrm>
    </dsp:sp>
    <dsp:sp modelId="{2D44D921-67BB-1F4D-8B95-DE1912A14CFF}">
      <dsp:nvSpPr>
        <dsp:cNvPr id="0" name=""/>
        <dsp:cNvSpPr/>
      </dsp:nvSpPr>
      <dsp:spPr>
        <a:xfrm>
          <a:off x="5575229" y="2539684"/>
          <a:ext cx="1609296" cy="1609296"/>
        </a:xfrm>
        <a:prstGeom prst="round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Arial" panose="020B0604020202020204" pitchFamily="34" charset="0"/>
              <a:cs typeface="Arial" panose="020B0604020202020204" pitchFamily="34" charset="0"/>
            </a:rPr>
            <a:t>Don’s Personal Needs Allowance:</a:t>
          </a:r>
          <a:br>
            <a:rPr lang="en-US" sz="2000" kern="1200" dirty="0">
              <a:solidFill>
                <a:schemeClr val="bg1"/>
              </a:solidFill>
              <a:latin typeface="Arial" panose="020B0604020202020204" pitchFamily="34" charset="0"/>
              <a:cs typeface="Arial" panose="020B0604020202020204" pitchFamily="34" charset="0"/>
            </a:rPr>
          </a:br>
          <a:r>
            <a:rPr lang="en-US" sz="2400" b="1" kern="1200" dirty="0">
              <a:solidFill>
                <a:schemeClr val="bg1"/>
              </a:solidFill>
              <a:latin typeface="Arial" panose="020B0604020202020204" pitchFamily="34" charset="0"/>
              <a:cs typeface="Arial" panose="020B0604020202020204" pitchFamily="34" charset="0"/>
            </a:rPr>
            <a:t>$50</a:t>
          </a:r>
          <a:endParaRPr lang="en-US" sz="2000" kern="1200" dirty="0">
            <a:solidFill>
              <a:schemeClr val="bg1"/>
            </a:solidFill>
            <a:latin typeface="Arial" panose="020B0604020202020204" pitchFamily="34" charset="0"/>
            <a:cs typeface="Arial" panose="020B0604020202020204" pitchFamily="34" charset="0"/>
          </a:endParaRPr>
        </a:p>
      </dsp:txBody>
      <dsp:txXfrm>
        <a:off x="5653788" y="2618243"/>
        <a:ext cx="1452178" cy="1452178"/>
      </dsp:txXfrm>
    </dsp:sp>
    <dsp:sp modelId="{5FA9D45C-22FC-D344-B4AE-50A78CA87FB6}">
      <dsp:nvSpPr>
        <dsp:cNvPr id="0" name=""/>
        <dsp:cNvSpPr/>
      </dsp:nvSpPr>
      <dsp:spPr>
        <a:xfrm>
          <a:off x="7315201" y="2877636"/>
          <a:ext cx="933392" cy="933392"/>
        </a:xfrm>
        <a:prstGeom prst="mathEqual">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latin typeface="Arial" panose="020B0604020202020204" pitchFamily="34" charset="0"/>
            <a:cs typeface="Arial" panose="020B0604020202020204" pitchFamily="34" charset="0"/>
          </a:endParaRPr>
        </a:p>
      </dsp:txBody>
      <dsp:txXfrm>
        <a:off x="7438922" y="3069915"/>
        <a:ext cx="685950" cy="548834"/>
      </dsp:txXfrm>
    </dsp:sp>
    <dsp:sp modelId="{7F374F23-670F-104A-9933-19094E39C394}">
      <dsp:nvSpPr>
        <dsp:cNvPr id="0" name=""/>
        <dsp:cNvSpPr/>
      </dsp:nvSpPr>
      <dsp:spPr>
        <a:xfrm>
          <a:off x="8379268" y="2539684"/>
          <a:ext cx="1609296" cy="1609296"/>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latin typeface="Arial" panose="020B0604020202020204" pitchFamily="34" charset="0"/>
              <a:cs typeface="Arial" panose="020B0604020202020204" pitchFamily="34" charset="0"/>
            </a:rPr>
            <a:t>Don’s Medicaid </a:t>
          </a:r>
          <a:br>
            <a:rPr lang="en-US" sz="1800" b="0" i="0" kern="1200" dirty="0">
              <a:solidFill>
                <a:schemeClr val="bg1"/>
              </a:solidFill>
              <a:latin typeface="Arial" panose="020B0604020202020204" pitchFamily="34" charset="0"/>
              <a:cs typeface="Arial" panose="020B0604020202020204" pitchFamily="34" charset="0"/>
            </a:rPr>
          </a:br>
          <a:r>
            <a:rPr lang="en-US" sz="1800" b="0" i="0" kern="1200" dirty="0">
              <a:solidFill>
                <a:schemeClr val="bg1"/>
              </a:solidFill>
              <a:latin typeface="Arial" panose="020B0604020202020204" pitchFamily="34" charset="0"/>
              <a:cs typeface="Arial" panose="020B0604020202020204" pitchFamily="34" charset="0"/>
            </a:rPr>
            <a:t>Co-pay:</a:t>
          </a:r>
          <a:br>
            <a:rPr lang="en-US" sz="2000" kern="1200" dirty="0">
              <a:solidFill>
                <a:schemeClr val="bg1"/>
              </a:solidFill>
              <a:latin typeface="Arial" panose="020B0604020202020204" pitchFamily="34" charset="0"/>
              <a:cs typeface="Arial" panose="020B0604020202020204" pitchFamily="34" charset="0"/>
            </a:rPr>
          </a:br>
          <a:r>
            <a:rPr lang="en-US" sz="2400" b="1" kern="1200" dirty="0">
              <a:solidFill>
                <a:schemeClr val="bg1"/>
              </a:solidFill>
              <a:latin typeface="Arial" panose="020B0604020202020204" pitchFamily="34" charset="0"/>
              <a:cs typeface="Arial" panose="020B0604020202020204" pitchFamily="34" charset="0"/>
            </a:rPr>
            <a:t>$1,040</a:t>
          </a:r>
          <a:endParaRPr lang="en-US" sz="2000" kern="1200" dirty="0">
            <a:solidFill>
              <a:schemeClr val="bg1"/>
            </a:solidFill>
            <a:latin typeface="Arial" panose="020B0604020202020204" pitchFamily="34" charset="0"/>
            <a:cs typeface="Arial" panose="020B0604020202020204" pitchFamily="34" charset="0"/>
          </a:endParaRPr>
        </a:p>
      </dsp:txBody>
      <dsp:txXfrm>
        <a:off x="8457827" y="2618243"/>
        <a:ext cx="1452178" cy="145217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B09086-4FA1-B848-A2AB-3D003FF25B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A58FDA-7BED-E848-8724-C009D99E9D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D04B55-8AD0-964B-9D08-3100AB3260B7}" type="datetimeFigureOut">
              <a:rPr lang="en-US" smtClean="0"/>
              <a:t>2/16/2022</a:t>
            </a:fld>
            <a:endParaRPr lang="en-US"/>
          </a:p>
        </p:txBody>
      </p:sp>
      <p:sp>
        <p:nvSpPr>
          <p:cNvPr id="4" name="Footer Placeholder 3">
            <a:extLst>
              <a:ext uri="{FF2B5EF4-FFF2-40B4-BE49-F238E27FC236}">
                <a16:creationId xmlns:a16="http://schemas.microsoft.com/office/drawing/2014/main" id="{7E5CC0DD-7787-0841-883D-D2008BFF7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7EF032-277A-284D-9BF7-1FBB1FA2F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F2FB63-C5DB-7847-9567-4B7CE24BA796}" type="slidenum">
              <a:rPr lang="en-US" smtClean="0"/>
              <a:t>‹#›</a:t>
            </a:fld>
            <a:endParaRPr lang="en-US"/>
          </a:p>
        </p:txBody>
      </p:sp>
    </p:spTree>
    <p:extLst>
      <p:ext uri="{BB962C8B-B14F-4D97-AF65-F5344CB8AC3E}">
        <p14:creationId xmlns:p14="http://schemas.microsoft.com/office/powerpoint/2010/main" val="21455284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9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3243-8968-44E3-A3E9-632362CBC6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ED6276-BF43-4661-86CA-EFA738BF31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620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1B6FA-CA07-4951-BFA3-E4F8A6455E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2ECEBE-F0A3-4ED1-9AB4-DE092F82A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387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7DE4-7AE7-4DBE-AAFC-14D6F9326D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626073-4B53-4D1C-9478-9913F0AE3E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19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12AA-4CA5-4C9A-89C0-6377F6351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06F5DD-742A-4A0C-801F-3561FED7D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362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D2E2-14C9-49AD-9147-03EAA025A5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4F6E6-EE85-4C09-A5A8-ED92FB7C3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D19DE0-C154-46EE-A963-A5D4C699B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352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20FB-BADA-41B3-ADF7-D252B43D09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9B4E4-361E-4B23-881E-552CFF5C9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C8BA9-B7AA-4992-A329-340B430FF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3EB818-060C-45DE-ADB8-FDE4B7D7B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B94D2-A7E3-47DA-8758-F4FDDE4D4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090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D26F-B553-4D75-AC2A-27836E97A29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473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58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04B9-98D6-4F30-8FC8-DFBD4EC70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4E5D8A-611D-4481-9B11-63C3194E9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6CB0A-D016-41B8-90F3-005B3A0C0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745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4A0B-49DC-4A0E-8917-DF9B4FF28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11ACEE-F628-4B82-B358-4C68CCF65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80B838-78AC-43E1-B76E-83DDAC889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4343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FB70E-022A-4B08-BDDE-6F52659FE870}"/>
              </a:ext>
            </a:extLst>
          </p:cNvPr>
          <p:cNvSpPr>
            <a:spLocks noGrp="1"/>
          </p:cNvSpPr>
          <p:nvPr>
            <p:ph type="title"/>
          </p:nvPr>
        </p:nvSpPr>
        <p:spPr>
          <a:xfrm>
            <a:off x="801129" y="365125"/>
            <a:ext cx="1055267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18F45-090B-46B8-ADC4-E00A19E3EA62}"/>
              </a:ext>
            </a:extLst>
          </p:cNvPr>
          <p:cNvSpPr>
            <a:spLocks noGrp="1"/>
          </p:cNvSpPr>
          <p:nvPr>
            <p:ph type="body" idx="1"/>
          </p:nvPr>
        </p:nvSpPr>
        <p:spPr>
          <a:xfrm>
            <a:off x="801129" y="1825625"/>
            <a:ext cx="1055267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74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81C465-3B19-4407-9494-2BB75CA821AF}"/>
              </a:ext>
            </a:extLst>
          </p:cNvPr>
          <p:cNvSpPr txBox="1"/>
          <p:nvPr/>
        </p:nvSpPr>
        <p:spPr>
          <a:xfrm>
            <a:off x="8309112" y="6209230"/>
            <a:ext cx="3866985" cy="523220"/>
          </a:xfrm>
          <a:prstGeom prst="rect">
            <a:avLst/>
          </a:prstGeom>
          <a:noFill/>
        </p:spPr>
        <p:txBody>
          <a:bodyPr wrap="square" rtlCol="0">
            <a:spAutoFit/>
          </a:bodyPr>
          <a:lstStyle/>
          <a:p>
            <a:pPr algn="r"/>
            <a:r>
              <a:rPr lang="en-US" sz="700" i="1" dirty="0">
                <a:solidFill>
                  <a:schemeClr val="bg1"/>
                </a:solidFill>
                <a:latin typeface="Arial" panose="020B0604020202020204" pitchFamily="34" charset="0"/>
                <a:cs typeface="Arial" panose="020B0604020202020204" pitchFamily="34" charset="0"/>
              </a:rPr>
              <a:t>The Krause Agency has generated these materials for informational purposes only. The Krause Agency does not provide legal advice. The Krause Agency does not endorse or adopt any representations made by agents in conjunction with their use of these materials or any changes, modifications, or customizations such agents may make to these materials. </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88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FE3-078A-4B0A-B6BB-6F8EEE0FC848}"/>
              </a:ext>
            </a:extLst>
          </p:cNvPr>
          <p:cNvSpPr>
            <a:spLocks noGrp="1"/>
          </p:cNvSpPr>
          <p:nvPr>
            <p:ph type="title"/>
          </p:nvPr>
        </p:nvSpPr>
        <p:spPr/>
        <p:txBody>
          <a:bodyPr/>
          <a:lstStyle/>
          <a:p>
            <a:r>
              <a:rPr lang="en-US" dirty="0"/>
              <a:t>BUSTING MEDICAID MYTHS</a:t>
            </a:r>
          </a:p>
        </p:txBody>
      </p:sp>
      <p:sp>
        <p:nvSpPr>
          <p:cNvPr id="3" name="Content Placeholder 2">
            <a:extLst>
              <a:ext uri="{FF2B5EF4-FFF2-40B4-BE49-F238E27FC236}">
                <a16:creationId xmlns:a16="http://schemas.microsoft.com/office/drawing/2014/main" id="{E8E15163-8EFA-4E7A-99F8-DFADE19122DC}"/>
              </a:ext>
            </a:extLst>
          </p:cNvPr>
          <p:cNvSpPr>
            <a:spLocks noGrp="1"/>
          </p:cNvSpPr>
          <p:nvPr>
            <p:ph idx="1"/>
          </p:nvPr>
        </p:nvSpPr>
        <p:spPr>
          <a:xfrm>
            <a:off x="801129" y="3347207"/>
            <a:ext cx="10552671" cy="2829755"/>
          </a:xfrm>
        </p:spPr>
        <p:txBody>
          <a:bodyPr/>
          <a:lstStyle/>
          <a:p>
            <a:r>
              <a:rPr lang="en-US" dirty="0"/>
              <a:t>In reality, Medicaid is the primary payer of long-term care costs in the U.S.</a:t>
            </a:r>
          </a:p>
          <a:p>
            <a:r>
              <a:rPr lang="en-US" dirty="0"/>
              <a:t>Medicaid is designed to help you gain the financial assistance needed to pay for long-term care.</a:t>
            </a:r>
          </a:p>
        </p:txBody>
      </p:sp>
      <p:sp>
        <p:nvSpPr>
          <p:cNvPr id="4" name="Rectangle 3">
            <a:extLst>
              <a:ext uri="{FF2B5EF4-FFF2-40B4-BE49-F238E27FC236}">
                <a16:creationId xmlns:a16="http://schemas.microsoft.com/office/drawing/2014/main" id="{69904B80-66CD-4068-AEE7-8CEAC62B1460}"/>
              </a:ext>
            </a:extLst>
          </p:cNvPr>
          <p:cNvSpPr/>
          <p:nvPr/>
        </p:nvSpPr>
        <p:spPr>
          <a:xfrm>
            <a:off x="1795244" y="1690688"/>
            <a:ext cx="8732590" cy="1325563"/>
          </a:xfrm>
          <a:prstGeom prst="rect">
            <a:avLst/>
          </a:prstGeom>
          <a:solidFill>
            <a:srgbClr val="3A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MYTH #1: </a:t>
            </a:r>
          </a:p>
          <a:p>
            <a:pPr algn="ctr"/>
            <a:r>
              <a:rPr lang="en-US" sz="2800" b="1" dirty="0">
                <a:latin typeface="Arial" panose="020B0604020202020204" pitchFamily="34" charset="0"/>
                <a:cs typeface="Arial" panose="020B0604020202020204" pitchFamily="34" charset="0"/>
              </a:rPr>
              <a:t>MEDICAID IS ONLY FOR POOR PEOPLE.</a:t>
            </a:r>
          </a:p>
        </p:txBody>
      </p:sp>
    </p:spTree>
    <p:extLst>
      <p:ext uri="{BB962C8B-B14F-4D97-AF65-F5344CB8AC3E}">
        <p14:creationId xmlns:p14="http://schemas.microsoft.com/office/powerpoint/2010/main" val="352381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FE3-078A-4B0A-B6BB-6F8EEE0FC848}"/>
              </a:ext>
            </a:extLst>
          </p:cNvPr>
          <p:cNvSpPr>
            <a:spLocks noGrp="1"/>
          </p:cNvSpPr>
          <p:nvPr>
            <p:ph type="title"/>
          </p:nvPr>
        </p:nvSpPr>
        <p:spPr/>
        <p:txBody>
          <a:bodyPr/>
          <a:lstStyle/>
          <a:p>
            <a:r>
              <a:rPr lang="en-US" dirty="0"/>
              <a:t>BUSTING MEDICAID MYTHS</a:t>
            </a:r>
          </a:p>
        </p:txBody>
      </p:sp>
      <p:sp>
        <p:nvSpPr>
          <p:cNvPr id="3" name="Content Placeholder 2">
            <a:extLst>
              <a:ext uri="{FF2B5EF4-FFF2-40B4-BE49-F238E27FC236}">
                <a16:creationId xmlns:a16="http://schemas.microsoft.com/office/drawing/2014/main" id="{E8E15163-8EFA-4E7A-99F8-DFADE19122DC}"/>
              </a:ext>
            </a:extLst>
          </p:cNvPr>
          <p:cNvSpPr>
            <a:spLocks noGrp="1"/>
          </p:cNvSpPr>
          <p:nvPr>
            <p:ph idx="1"/>
          </p:nvPr>
        </p:nvSpPr>
        <p:spPr>
          <a:xfrm>
            <a:off x="801129" y="3674378"/>
            <a:ext cx="10552671" cy="2502584"/>
          </a:xfrm>
        </p:spPr>
        <p:txBody>
          <a:bodyPr/>
          <a:lstStyle/>
          <a:p>
            <a:r>
              <a:rPr lang="en-US" dirty="0"/>
              <a:t>Although Medicaid enforces asset limits, you do not have to deplete your assets on nursing home costs in order to become eligible for benefits.</a:t>
            </a:r>
          </a:p>
          <a:p>
            <a:r>
              <a:rPr lang="en-US" dirty="0"/>
              <a:t>You can utilize other spend-down tools to qualify.</a:t>
            </a:r>
          </a:p>
        </p:txBody>
      </p:sp>
      <p:sp>
        <p:nvSpPr>
          <p:cNvPr id="4" name="Rectangle 3">
            <a:extLst>
              <a:ext uri="{FF2B5EF4-FFF2-40B4-BE49-F238E27FC236}">
                <a16:creationId xmlns:a16="http://schemas.microsoft.com/office/drawing/2014/main" id="{69904B80-66CD-4068-AEE7-8CEAC62B1460}"/>
              </a:ext>
            </a:extLst>
          </p:cNvPr>
          <p:cNvSpPr/>
          <p:nvPr/>
        </p:nvSpPr>
        <p:spPr>
          <a:xfrm>
            <a:off x="1795244" y="1690688"/>
            <a:ext cx="8732590" cy="1656519"/>
          </a:xfrm>
          <a:prstGeom prst="rect">
            <a:avLst/>
          </a:prstGeom>
          <a:solidFill>
            <a:srgbClr val="3A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MYTH #2: </a:t>
            </a:r>
          </a:p>
          <a:p>
            <a:pPr algn="ctr"/>
            <a:r>
              <a:rPr lang="en-US" sz="2800" b="1" dirty="0">
                <a:latin typeface="Arial" panose="020B0604020202020204" pitchFamily="34" charset="0"/>
                <a:cs typeface="Arial" panose="020B0604020202020204" pitchFamily="34" charset="0"/>
              </a:rPr>
              <a:t>YOU NEED TO SPEND ALL YOUR ASSETS ON CARE IN ORDER TO QUALIFY FOR MEDICAID.</a:t>
            </a:r>
          </a:p>
        </p:txBody>
      </p:sp>
    </p:spTree>
    <p:extLst>
      <p:ext uri="{BB962C8B-B14F-4D97-AF65-F5344CB8AC3E}">
        <p14:creationId xmlns:p14="http://schemas.microsoft.com/office/powerpoint/2010/main" val="91742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FE3-078A-4B0A-B6BB-6F8EEE0FC848}"/>
              </a:ext>
            </a:extLst>
          </p:cNvPr>
          <p:cNvSpPr>
            <a:spLocks noGrp="1"/>
          </p:cNvSpPr>
          <p:nvPr>
            <p:ph type="title"/>
          </p:nvPr>
        </p:nvSpPr>
        <p:spPr/>
        <p:txBody>
          <a:bodyPr/>
          <a:lstStyle/>
          <a:p>
            <a:r>
              <a:rPr lang="en-US" dirty="0"/>
              <a:t>BUSTING MEDICAID MYTHS</a:t>
            </a:r>
          </a:p>
        </p:txBody>
      </p:sp>
      <p:sp>
        <p:nvSpPr>
          <p:cNvPr id="3" name="Content Placeholder 2">
            <a:extLst>
              <a:ext uri="{FF2B5EF4-FFF2-40B4-BE49-F238E27FC236}">
                <a16:creationId xmlns:a16="http://schemas.microsoft.com/office/drawing/2014/main" id="{E8E15163-8EFA-4E7A-99F8-DFADE19122DC}"/>
              </a:ext>
            </a:extLst>
          </p:cNvPr>
          <p:cNvSpPr>
            <a:spLocks noGrp="1"/>
          </p:cNvSpPr>
          <p:nvPr>
            <p:ph idx="1"/>
          </p:nvPr>
        </p:nvSpPr>
        <p:spPr>
          <a:xfrm>
            <a:off x="801129" y="3674378"/>
            <a:ext cx="10552671" cy="2502584"/>
          </a:xfrm>
        </p:spPr>
        <p:txBody>
          <a:bodyPr/>
          <a:lstStyle/>
          <a:p>
            <a:r>
              <a:rPr lang="en-US" dirty="0"/>
              <a:t>As long as you’re working with a qualified planning professional, it is never too late to preserve your hard-earned assets, even if you’re already in a care facility.</a:t>
            </a:r>
          </a:p>
          <a:p>
            <a:endParaRPr lang="en-US" dirty="0"/>
          </a:p>
        </p:txBody>
      </p:sp>
      <p:sp>
        <p:nvSpPr>
          <p:cNvPr id="4" name="Rectangle 3">
            <a:extLst>
              <a:ext uri="{FF2B5EF4-FFF2-40B4-BE49-F238E27FC236}">
                <a16:creationId xmlns:a16="http://schemas.microsoft.com/office/drawing/2014/main" id="{69904B80-66CD-4068-AEE7-8CEAC62B1460}"/>
              </a:ext>
            </a:extLst>
          </p:cNvPr>
          <p:cNvSpPr/>
          <p:nvPr/>
        </p:nvSpPr>
        <p:spPr>
          <a:xfrm>
            <a:off x="1795244" y="1690688"/>
            <a:ext cx="8732590" cy="1656519"/>
          </a:xfrm>
          <a:prstGeom prst="rect">
            <a:avLst/>
          </a:prstGeom>
          <a:solidFill>
            <a:srgbClr val="3A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MYTH #3: </a:t>
            </a:r>
          </a:p>
          <a:p>
            <a:pPr algn="ctr"/>
            <a:r>
              <a:rPr lang="en-US" sz="2800" b="1" dirty="0">
                <a:latin typeface="Arial" panose="020B0604020202020204" pitchFamily="34" charset="0"/>
                <a:cs typeface="Arial" panose="020B0604020202020204" pitchFamily="34" charset="0"/>
              </a:rPr>
              <a:t>ONCE YOU’RE IN A NURSING HOME. IT’S TOO LATE TO PROTECT YOUR ASSETS.</a:t>
            </a:r>
          </a:p>
        </p:txBody>
      </p:sp>
    </p:spTree>
    <p:extLst>
      <p:ext uri="{BB962C8B-B14F-4D97-AF65-F5344CB8AC3E}">
        <p14:creationId xmlns:p14="http://schemas.microsoft.com/office/powerpoint/2010/main" val="150673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FE3-078A-4B0A-B6BB-6F8EEE0FC848}"/>
              </a:ext>
            </a:extLst>
          </p:cNvPr>
          <p:cNvSpPr>
            <a:spLocks noGrp="1"/>
          </p:cNvSpPr>
          <p:nvPr>
            <p:ph type="title"/>
          </p:nvPr>
        </p:nvSpPr>
        <p:spPr/>
        <p:txBody>
          <a:bodyPr/>
          <a:lstStyle/>
          <a:p>
            <a:r>
              <a:rPr lang="en-US" dirty="0"/>
              <a:t>BUSTING MEDICAID MYTHS</a:t>
            </a:r>
          </a:p>
        </p:txBody>
      </p:sp>
      <p:sp>
        <p:nvSpPr>
          <p:cNvPr id="3" name="Content Placeholder 2">
            <a:extLst>
              <a:ext uri="{FF2B5EF4-FFF2-40B4-BE49-F238E27FC236}">
                <a16:creationId xmlns:a16="http://schemas.microsoft.com/office/drawing/2014/main" id="{E8E15163-8EFA-4E7A-99F8-DFADE19122DC}"/>
              </a:ext>
            </a:extLst>
          </p:cNvPr>
          <p:cNvSpPr>
            <a:spLocks noGrp="1"/>
          </p:cNvSpPr>
          <p:nvPr>
            <p:ph idx="1"/>
          </p:nvPr>
        </p:nvSpPr>
        <p:spPr>
          <a:xfrm>
            <a:off x="801129" y="3674378"/>
            <a:ext cx="10552671" cy="2502584"/>
          </a:xfrm>
        </p:spPr>
        <p:txBody>
          <a:bodyPr/>
          <a:lstStyle/>
          <a:p>
            <a:r>
              <a:rPr lang="en-US" dirty="0"/>
              <a:t>If you have made any ineligible transfers or gifts, you are not automatically disqualified from receiving benefits.</a:t>
            </a:r>
          </a:p>
          <a:p>
            <a:r>
              <a:rPr lang="en-US" dirty="0"/>
              <a:t>Instead, any gifts made during the 5-year lookback period may subject you to a penalty period of ineligibility based on the total amount gifted.</a:t>
            </a:r>
          </a:p>
          <a:p>
            <a:endParaRPr lang="en-US" dirty="0"/>
          </a:p>
        </p:txBody>
      </p:sp>
      <p:sp>
        <p:nvSpPr>
          <p:cNvPr id="4" name="Rectangle 3">
            <a:extLst>
              <a:ext uri="{FF2B5EF4-FFF2-40B4-BE49-F238E27FC236}">
                <a16:creationId xmlns:a16="http://schemas.microsoft.com/office/drawing/2014/main" id="{69904B80-66CD-4068-AEE7-8CEAC62B1460}"/>
              </a:ext>
            </a:extLst>
          </p:cNvPr>
          <p:cNvSpPr/>
          <p:nvPr/>
        </p:nvSpPr>
        <p:spPr>
          <a:xfrm>
            <a:off x="1795244" y="1690688"/>
            <a:ext cx="8732590" cy="1656519"/>
          </a:xfrm>
          <a:prstGeom prst="rect">
            <a:avLst/>
          </a:prstGeom>
          <a:solidFill>
            <a:srgbClr val="3A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MYTH #4: </a:t>
            </a:r>
          </a:p>
          <a:p>
            <a:pPr algn="ctr"/>
            <a:r>
              <a:rPr lang="en-US" sz="2800" b="1" dirty="0">
                <a:latin typeface="Arial" panose="020B0604020202020204" pitchFamily="34" charset="0"/>
                <a:cs typeface="Arial" panose="020B0604020202020204" pitchFamily="34" charset="0"/>
              </a:rPr>
              <a:t>IF YOU MADE GIFTS, YOU WON’T BE ELIGIBLE FOR MEDICAID FOR 5 YEARS.</a:t>
            </a:r>
          </a:p>
        </p:txBody>
      </p:sp>
    </p:spTree>
    <p:extLst>
      <p:ext uri="{BB962C8B-B14F-4D97-AF65-F5344CB8AC3E}">
        <p14:creationId xmlns:p14="http://schemas.microsoft.com/office/powerpoint/2010/main" val="69005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FE3-078A-4B0A-B6BB-6F8EEE0FC848}"/>
              </a:ext>
            </a:extLst>
          </p:cNvPr>
          <p:cNvSpPr>
            <a:spLocks noGrp="1"/>
          </p:cNvSpPr>
          <p:nvPr>
            <p:ph type="title"/>
          </p:nvPr>
        </p:nvSpPr>
        <p:spPr/>
        <p:txBody>
          <a:bodyPr/>
          <a:lstStyle/>
          <a:p>
            <a:r>
              <a:rPr lang="en-US" dirty="0"/>
              <a:t>BUSTING MEDICAID MYTHS</a:t>
            </a:r>
          </a:p>
        </p:txBody>
      </p:sp>
      <p:sp>
        <p:nvSpPr>
          <p:cNvPr id="3" name="Content Placeholder 2">
            <a:extLst>
              <a:ext uri="{FF2B5EF4-FFF2-40B4-BE49-F238E27FC236}">
                <a16:creationId xmlns:a16="http://schemas.microsoft.com/office/drawing/2014/main" id="{E8E15163-8EFA-4E7A-99F8-DFADE19122DC}"/>
              </a:ext>
            </a:extLst>
          </p:cNvPr>
          <p:cNvSpPr>
            <a:spLocks noGrp="1"/>
          </p:cNvSpPr>
          <p:nvPr>
            <p:ph idx="1"/>
          </p:nvPr>
        </p:nvSpPr>
        <p:spPr>
          <a:xfrm>
            <a:off x="801129" y="3674378"/>
            <a:ext cx="10552671" cy="2502584"/>
          </a:xfrm>
        </p:spPr>
        <p:txBody>
          <a:bodyPr>
            <a:normAutofit/>
          </a:bodyPr>
          <a:lstStyle/>
          <a:p>
            <a:r>
              <a:rPr lang="en-US" dirty="0"/>
              <a:t>When determining Medicaid eligibility, the assets of both spouses will be considered, and each spouse is entitled to a separate allowance.</a:t>
            </a:r>
          </a:p>
          <a:p>
            <a:r>
              <a:rPr lang="en-US" dirty="0"/>
              <a:t>If the community spouse has assets exceeding their resource allowance, the ill spouse will NOT qualify for benefits.</a:t>
            </a:r>
          </a:p>
          <a:p>
            <a:endParaRPr lang="en-US" dirty="0"/>
          </a:p>
        </p:txBody>
      </p:sp>
      <p:sp>
        <p:nvSpPr>
          <p:cNvPr id="4" name="Rectangle 3">
            <a:extLst>
              <a:ext uri="{FF2B5EF4-FFF2-40B4-BE49-F238E27FC236}">
                <a16:creationId xmlns:a16="http://schemas.microsoft.com/office/drawing/2014/main" id="{69904B80-66CD-4068-AEE7-8CEAC62B1460}"/>
              </a:ext>
            </a:extLst>
          </p:cNvPr>
          <p:cNvSpPr/>
          <p:nvPr/>
        </p:nvSpPr>
        <p:spPr>
          <a:xfrm>
            <a:off x="1795244" y="1690688"/>
            <a:ext cx="8732590" cy="1656519"/>
          </a:xfrm>
          <a:prstGeom prst="rect">
            <a:avLst/>
          </a:prstGeom>
          <a:solidFill>
            <a:srgbClr val="3A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MYTH #5: </a:t>
            </a:r>
          </a:p>
          <a:p>
            <a:pPr algn="ctr"/>
            <a:r>
              <a:rPr lang="en-US" sz="2800" b="1" dirty="0">
                <a:latin typeface="Arial" panose="020B0604020202020204" pitchFamily="34" charset="0"/>
                <a:cs typeface="Arial" panose="020B0604020202020204" pitchFamily="34" charset="0"/>
              </a:rPr>
              <a:t>IF ALL ASSETS ARE IN ONE SPOUSE’S NAME, THE OTHER SPOUSE WILL QUALIFY.</a:t>
            </a:r>
          </a:p>
        </p:txBody>
      </p:sp>
    </p:spTree>
    <p:extLst>
      <p:ext uri="{BB962C8B-B14F-4D97-AF65-F5344CB8AC3E}">
        <p14:creationId xmlns:p14="http://schemas.microsoft.com/office/powerpoint/2010/main" val="313629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FFA-A0FE-43B9-A895-FA2C2F810BAC}"/>
              </a:ext>
            </a:extLst>
          </p:cNvPr>
          <p:cNvSpPr>
            <a:spLocks noGrp="1"/>
          </p:cNvSpPr>
          <p:nvPr>
            <p:ph type="title"/>
          </p:nvPr>
        </p:nvSpPr>
        <p:spPr/>
        <p:txBody>
          <a:bodyPr/>
          <a:lstStyle/>
          <a:p>
            <a:r>
              <a:rPr lang="en-US" dirty="0"/>
              <a:t>SPENDING DOWN ASSETS</a:t>
            </a:r>
            <a:endParaRPr lang="en-GB" dirty="0"/>
          </a:p>
        </p:txBody>
      </p:sp>
      <p:sp>
        <p:nvSpPr>
          <p:cNvPr id="3" name="Content Placeholder 2">
            <a:extLst>
              <a:ext uri="{FF2B5EF4-FFF2-40B4-BE49-F238E27FC236}">
                <a16:creationId xmlns:a16="http://schemas.microsoft.com/office/drawing/2014/main" id="{F6B316AB-B938-4E57-BA5C-2A41F9E6F0AB}"/>
              </a:ext>
            </a:extLst>
          </p:cNvPr>
          <p:cNvSpPr>
            <a:spLocks noGrp="1"/>
          </p:cNvSpPr>
          <p:nvPr>
            <p:ph idx="1"/>
          </p:nvPr>
        </p:nvSpPr>
        <p:spPr>
          <a:xfrm>
            <a:off x="801129" y="1825625"/>
            <a:ext cx="10552671" cy="4351338"/>
          </a:xfrm>
        </p:spPr>
        <p:txBody>
          <a:bodyPr>
            <a:normAutofit/>
          </a:bodyPr>
          <a:lstStyle/>
          <a:p>
            <a:r>
              <a:rPr lang="en-US" sz="2400" i="1" dirty="0"/>
              <a:t>“Spending down” </a:t>
            </a:r>
            <a:r>
              <a:rPr lang="en-US" sz="2400" dirty="0"/>
              <a:t>assets allows you to eliminate countable assets preventing Medicaid eligibility.</a:t>
            </a:r>
          </a:p>
          <a:p>
            <a:endParaRPr lang="en-US" sz="500" dirty="0"/>
          </a:p>
          <a:p>
            <a:r>
              <a:rPr lang="en-US" sz="2400" dirty="0"/>
              <a:t>You cannot simply give away assets – you will be penalized.</a:t>
            </a:r>
          </a:p>
          <a:p>
            <a:endParaRPr lang="en-US" sz="500" dirty="0"/>
          </a:p>
          <a:p>
            <a:r>
              <a:rPr lang="en-US" sz="2400" b="1" dirty="0"/>
              <a:t>You can spend down by:</a:t>
            </a:r>
          </a:p>
          <a:p>
            <a:pPr lvl="1"/>
            <a:r>
              <a:rPr lang="en-US" sz="2000" i="1" dirty="0"/>
              <a:t>Paying off your mortgage and other debts</a:t>
            </a:r>
          </a:p>
          <a:p>
            <a:pPr lvl="1"/>
            <a:r>
              <a:rPr lang="en-US" sz="2000" i="1" dirty="0"/>
              <a:t>Purchasing or improving exempt assets, such as your home, vehicle, household furnishings, etc.</a:t>
            </a:r>
          </a:p>
          <a:p>
            <a:pPr lvl="1"/>
            <a:r>
              <a:rPr lang="en-US" sz="2000" i="1" dirty="0"/>
              <a:t>Purchasing a Funeral Expense Trust</a:t>
            </a:r>
            <a:endParaRPr lang="en-US" sz="1800" i="1" dirty="0"/>
          </a:p>
        </p:txBody>
      </p:sp>
    </p:spTree>
    <p:extLst>
      <p:ext uri="{BB962C8B-B14F-4D97-AF65-F5344CB8AC3E}">
        <p14:creationId xmlns:p14="http://schemas.microsoft.com/office/powerpoint/2010/main" val="61063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F0CB5-E499-4E4C-A198-115D87750638}"/>
              </a:ext>
            </a:extLst>
          </p:cNvPr>
          <p:cNvPicPr>
            <a:picLocks noChangeAspect="1"/>
          </p:cNvPicPr>
          <p:nvPr/>
        </p:nvPicPr>
        <p:blipFill rotWithShape="1">
          <a:blip r:embed="rId2">
            <a:extLst>
              <a:ext uri="{28A0092B-C50C-407E-A947-70E740481C1C}">
                <a14:useLocalDpi xmlns:a14="http://schemas.microsoft.com/office/drawing/2010/main" val="0"/>
              </a:ext>
            </a:extLst>
          </a:blip>
          <a:srcRect b="15874"/>
          <a:stretch/>
        </p:blipFill>
        <p:spPr>
          <a:xfrm>
            <a:off x="-2" y="0"/>
            <a:ext cx="12192001" cy="6857999"/>
          </a:xfrm>
          <a:prstGeom prst="rect">
            <a:avLst/>
          </a:prstGeom>
        </p:spPr>
      </p:pic>
      <p:sp>
        <p:nvSpPr>
          <p:cNvPr id="3" name="Rectangle 2">
            <a:extLst>
              <a:ext uri="{FF2B5EF4-FFF2-40B4-BE49-F238E27FC236}">
                <a16:creationId xmlns:a16="http://schemas.microsoft.com/office/drawing/2014/main" id="{BA949B73-CA27-CA4B-BC57-185E2E84D402}"/>
              </a:ext>
            </a:extLst>
          </p:cNvPr>
          <p:cNvSpPr/>
          <p:nvPr/>
        </p:nvSpPr>
        <p:spPr>
          <a:xfrm>
            <a:off x="-3" y="0"/>
            <a:ext cx="12192000" cy="6857999"/>
          </a:xfrm>
          <a:prstGeom prst="rect">
            <a:avLst/>
          </a:prstGeom>
          <a:solidFill>
            <a:schemeClr val="tx1">
              <a:lumMod val="75000"/>
              <a:lumOff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1A182FE8-C465-400E-8DB7-D42D9109A03F}"/>
              </a:ext>
            </a:extLst>
          </p:cNvPr>
          <p:cNvSpPr>
            <a:spLocks noGrp="1"/>
          </p:cNvSpPr>
          <p:nvPr>
            <p:ph type="title"/>
          </p:nvPr>
        </p:nvSpPr>
        <p:spPr>
          <a:xfrm>
            <a:off x="33685" y="2362230"/>
            <a:ext cx="12124623" cy="2289655"/>
          </a:xfrm>
          <a:ln>
            <a:noFill/>
          </a:ln>
        </p:spPr>
        <p:txBody>
          <a:bodyPr>
            <a:normAutofit/>
          </a:bodyPr>
          <a:lstStyle/>
          <a:p>
            <a:pPr algn="ctr"/>
            <a:r>
              <a:rPr lang="en-US" sz="3600" dirty="0">
                <a:solidFill>
                  <a:schemeClr val="bg1"/>
                </a:solidFill>
              </a:rPr>
              <a:t>TOO MANY ASSETS? NO PROBLEM.</a:t>
            </a:r>
            <a:br>
              <a:rPr lang="en-US" sz="3600" dirty="0">
                <a:solidFill>
                  <a:schemeClr val="accent1"/>
                </a:solidFill>
              </a:rPr>
            </a:br>
            <a:br>
              <a:rPr lang="en-US" sz="4000" dirty="0"/>
            </a:br>
            <a:r>
              <a:rPr lang="en-US" sz="2400" b="0" i="1" dirty="0">
                <a:solidFill>
                  <a:schemeClr val="bg1"/>
                </a:solidFill>
                <a:latin typeface="Arial" panose="020B0604020202020204" pitchFamily="34" charset="0"/>
                <a:cs typeface="Arial" panose="020B0604020202020204" pitchFamily="34" charset="0"/>
              </a:rPr>
              <a:t>Accelerate your Medicaid eligibility to pay for the high cost </a:t>
            </a:r>
            <a:br>
              <a:rPr lang="en-US" sz="2400" b="0" i="1" dirty="0">
                <a:solidFill>
                  <a:schemeClr val="bg1"/>
                </a:solidFill>
                <a:latin typeface="Arial" panose="020B0604020202020204" pitchFamily="34" charset="0"/>
                <a:cs typeface="Arial" panose="020B0604020202020204" pitchFamily="34" charset="0"/>
              </a:rPr>
            </a:br>
            <a:r>
              <a:rPr lang="en-US" sz="2400" b="0" i="1" dirty="0">
                <a:solidFill>
                  <a:schemeClr val="bg1"/>
                </a:solidFill>
                <a:latin typeface="Arial" panose="020B0604020202020204" pitchFamily="34" charset="0"/>
                <a:cs typeface="Arial" panose="020B0604020202020204" pitchFamily="34" charset="0"/>
              </a:rPr>
              <a:t>of the nursing home while preserving your assets in the process.</a:t>
            </a:r>
            <a:endParaRPr lang="en-GB" b="0" i="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F25FB2E-2C4C-894C-A039-3AA9D42C6C8B}"/>
              </a:ext>
            </a:extLst>
          </p:cNvPr>
          <p:cNvCxnSpPr>
            <a:cxnSpLocks/>
          </p:cNvCxnSpPr>
          <p:nvPr/>
        </p:nvCxnSpPr>
        <p:spPr>
          <a:xfrm>
            <a:off x="5772614" y="3646449"/>
            <a:ext cx="5910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8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C204DC-AC51-9D44-8DF7-C33CAE2A7FAE}"/>
              </a:ext>
            </a:extLst>
          </p:cNvPr>
          <p:cNvPicPr>
            <a:picLocks noChangeAspect="1"/>
          </p:cNvPicPr>
          <p:nvPr/>
        </p:nvPicPr>
        <p:blipFill rotWithShape="1">
          <a:blip r:embed="rId2">
            <a:extLst>
              <a:ext uri="{28A0092B-C50C-407E-A947-70E740481C1C}">
                <a14:useLocalDpi xmlns:a14="http://schemas.microsoft.com/office/drawing/2010/main" val="0"/>
              </a:ext>
            </a:extLst>
          </a:blip>
          <a:srcRect b="15874"/>
          <a:stretch/>
        </p:blipFill>
        <p:spPr>
          <a:xfrm>
            <a:off x="-2" y="0"/>
            <a:ext cx="12192001" cy="6857999"/>
          </a:xfrm>
          <a:prstGeom prst="rect">
            <a:avLst/>
          </a:prstGeom>
        </p:spPr>
      </p:pic>
      <p:sp>
        <p:nvSpPr>
          <p:cNvPr id="8" name="Rectangle 7">
            <a:extLst>
              <a:ext uri="{FF2B5EF4-FFF2-40B4-BE49-F238E27FC236}">
                <a16:creationId xmlns:a16="http://schemas.microsoft.com/office/drawing/2014/main" id="{B77EC454-E02B-6A49-8BD0-EDA6B8EAC56E}"/>
              </a:ext>
            </a:extLst>
          </p:cNvPr>
          <p:cNvSpPr/>
          <p:nvPr/>
        </p:nvSpPr>
        <p:spPr>
          <a:xfrm>
            <a:off x="-3" y="0"/>
            <a:ext cx="12192000" cy="6857999"/>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Title 1">
            <a:extLst>
              <a:ext uri="{FF2B5EF4-FFF2-40B4-BE49-F238E27FC236}">
                <a16:creationId xmlns:a16="http://schemas.microsoft.com/office/drawing/2014/main" id="{28A1EADB-503F-0345-B59F-2F76E39791C9}"/>
              </a:ext>
            </a:extLst>
          </p:cNvPr>
          <p:cNvSpPr txBox="1">
            <a:spLocks/>
          </p:cNvSpPr>
          <p:nvPr/>
        </p:nvSpPr>
        <p:spPr>
          <a:xfrm>
            <a:off x="33685" y="2373380"/>
            <a:ext cx="12124623" cy="2289655"/>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en-US" sz="3600" dirty="0">
                <a:solidFill>
                  <a:schemeClr val="bg1"/>
                </a:solidFill>
              </a:rPr>
              <a:t>BUT HOW? </a:t>
            </a:r>
            <a:br>
              <a:rPr lang="en-US" sz="3600" dirty="0">
                <a:solidFill>
                  <a:schemeClr val="bg1"/>
                </a:solidFill>
              </a:rPr>
            </a:br>
            <a:br>
              <a:rPr lang="en-US" sz="4000" dirty="0"/>
            </a:br>
            <a:r>
              <a:rPr lang="en-US" sz="2400" b="0" i="1" dirty="0">
                <a:solidFill>
                  <a:schemeClr val="bg1"/>
                </a:solidFill>
                <a:latin typeface="Arial" panose="020B0604020202020204" pitchFamily="34" charset="0"/>
                <a:cs typeface="Arial" panose="020B0604020202020204" pitchFamily="34" charset="0"/>
              </a:rPr>
              <a:t>By purchasing a Medicaid Compliant Annuity – one of </a:t>
            </a:r>
            <a:br>
              <a:rPr lang="en-US" sz="2400" b="0" i="1" dirty="0">
                <a:solidFill>
                  <a:schemeClr val="bg1"/>
                </a:solidFill>
                <a:latin typeface="Arial" panose="020B0604020202020204" pitchFamily="34" charset="0"/>
                <a:cs typeface="Arial" panose="020B0604020202020204" pitchFamily="34" charset="0"/>
              </a:rPr>
            </a:br>
            <a:r>
              <a:rPr lang="en-US" sz="2400" b="0" i="1" dirty="0">
                <a:solidFill>
                  <a:schemeClr val="bg1"/>
                </a:solidFill>
                <a:latin typeface="Arial" panose="020B0604020202020204" pitchFamily="34" charset="0"/>
                <a:cs typeface="Arial" panose="020B0604020202020204" pitchFamily="34" charset="0"/>
              </a:rPr>
              <a:t>the most powerful planning tools available</a:t>
            </a:r>
            <a:endParaRPr lang="en-GB" b="0" i="1"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6A5ED51-9F51-C44E-8DFD-6A67B8C4E998}"/>
              </a:ext>
            </a:extLst>
          </p:cNvPr>
          <p:cNvCxnSpPr>
            <a:cxnSpLocks/>
          </p:cNvCxnSpPr>
          <p:nvPr/>
        </p:nvCxnSpPr>
        <p:spPr>
          <a:xfrm>
            <a:off x="5772614" y="3646449"/>
            <a:ext cx="5910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6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8E6E-16E5-4FD8-A2A9-54E1CF73E22B}"/>
              </a:ext>
            </a:extLst>
          </p:cNvPr>
          <p:cNvSpPr>
            <a:spLocks noGrp="1"/>
          </p:cNvSpPr>
          <p:nvPr>
            <p:ph type="title"/>
          </p:nvPr>
        </p:nvSpPr>
        <p:spPr>
          <a:xfrm>
            <a:off x="801129" y="365125"/>
            <a:ext cx="10552671" cy="1325563"/>
          </a:xfrm>
        </p:spPr>
        <p:txBody>
          <a:bodyPr/>
          <a:lstStyle/>
          <a:p>
            <a:r>
              <a:rPr lang="en-US"/>
              <a:t>MEDICAID COMPLIANT ANNUITIES (MCA)</a:t>
            </a:r>
            <a:endParaRPr lang="en-GB" dirty="0"/>
          </a:p>
        </p:txBody>
      </p:sp>
      <p:sp>
        <p:nvSpPr>
          <p:cNvPr id="3" name="Content Placeholder 2">
            <a:extLst>
              <a:ext uri="{FF2B5EF4-FFF2-40B4-BE49-F238E27FC236}">
                <a16:creationId xmlns:a16="http://schemas.microsoft.com/office/drawing/2014/main" id="{9BB7BD38-136B-4102-AF52-69B81E6D34E4}"/>
              </a:ext>
            </a:extLst>
          </p:cNvPr>
          <p:cNvSpPr>
            <a:spLocks noGrp="1"/>
          </p:cNvSpPr>
          <p:nvPr>
            <p:ph idx="1"/>
          </p:nvPr>
        </p:nvSpPr>
        <p:spPr>
          <a:xfrm>
            <a:off x="801129" y="1937137"/>
            <a:ext cx="10552670" cy="4351338"/>
          </a:xfrm>
        </p:spPr>
        <p:txBody>
          <a:bodyPr>
            <a:normAutofit/>
          </a:bodyPr>
          <a:lstStyle/>
          <a:p>
            <a:r>
              <a:rPr lang="en-US" sz="2400" dirty="0"/>
              <a:t>An MCA is a powerful tool used to accelerate Medicaid eligibility.</a:t>
            </a:r>
          </a:p>
          <a:p>
            <a:endParaRPr lang="en-US" sz="500" dirty="0"/>
          </a:p>
          <a:p>
            <a:r>
              <a:rPr lang="en-US" sz="2400" dirty="0"/>
              <a:t>It is a Single Premium Immediate Annuity that contains no cash value and provides an income stream to the owner.</a:t>
            </a:r>
          </a:p>
          <a:p>
            <a:endParaRPr lang="en-US" sz="500" dirty="0"/>
          </a:p>
          <a:p>
            <a:r>
              <a:rPr lang="en-US" sz="2400" dirty="0"/>
              <a:t>An MCA allows you to immediately eliminate excess countable assets and spend down your wealth for Medicaid purposes.</a:t>
            </a:r>
          </a:p>
        </p:txBody>
      </p:sp>
    </p:spTree>
    <p:extLst>
      <p:ext uri="{BB962C8B-B14F-4D97-AF65-F5344CB8AC3E}">
        <p14:creationId xmlns:p14="http://schemas.microsoft.com/office/powerpoint/2010/main" val="185935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B9F2-9BF8-40BF-8E50-6EC287BDA4E8}"/>
              </a:ext>
            </a:extLst>
          </p:cNvPr>
          <p:cNvSpPr>
            <a:spLocks noGrp="1"/>
          </p:cNvSpPr>
          <p:nvPr>
            <p:ph type="title"/>
          </p:nvPr>
        </p:nvSpPr>
        <p:spPr/>
        <p:txBody>
          <a:bodyPr/>
          <a:lstStyle/>
          <a:p>
            <a:r>
              <a:rPr lang="en-US" dirty="0"/>
              <a:t>MEDICAID COMPLIANT ANNUITIES CONT.</a:t>
            </a:r>
            <a:endParaRPr lang="en-GB" dirty="0"/>
          </a:p>
        </p:txBody>
      </p:sp>
      <p:sp>
        <p:nvSpPr>
          <p:cNvPr id="3" name="Content Placeholder 2">
            <a:extLst>
              <a:ext uri="{FF2B5EF4-FFF2-40B4-BE49-F238E27FC236}">
                <a16:creationId xmlns:a16="http://schemas.microsoft.com/office/drawing/2014/main" id="{C7C96BCF-13C3-4F3F-A880-EEC8B5D8F52B}"/>
              </a:ext>
            </a:extLst>
          </p:cNvPr>
          <p:cNvSpPr>
            <a:spLocks noGrp="1"/>
          </p:cNvSpPr>
          <p:nvPr>
            <p:ph idx="1"/>
          </p:nvPr>
        </p:nvSpPr>
        <p:spPr>
          <a:xfrm>
            <a:off x="801129" y="1892532"/>
            <a:ext cx="10552671" cy="4351338"/>
          </a:xfrm>
        </p:spPr>
        <p:txBody>
          <a:bodyPr>
            <a:normAutofit/>
          </a:bodyPr>
          <a:lstStyle/>
          <a:p>
            <a:r>
              <a:rPr lang="en-US" sz="2400" dirty="0"/>
              <a:t>MCAs cannot be altered, revoked, or sold.</a:t>
            </a:r>
          </a:p>
          <a:p>
            <a:endParaRPr lang="en-US" sz="500" dirty="0"/>
          </a:p>
          <a:p>
            <a:r>
              <a:rPr lang="en-US" sz="2400" dirty="0"/>
              <a:t>The annuity length must be within the owner’s Medicaid life expectancy and provide equal monthly payments during the term.</a:t>
            </a:r>
          </a:p>
          <a:p>
            <a:endParaRPr lang="en-US" sz="500" dirty="0"/>
          </a:p>
          <a:p>
            <a:r>
              <a:rPr lang="en-US" sz="2400" dirty="0"/>
              <a:t>In most cases, the state Medicaid agency must be named primary death beneficiary.</a:t>
            </a:r>
          </a:p>
        </p:txBody>
      </p:sp>
    </p:spTree>
    <p:extLst>
      <p:ext uri="{BB962C8B-B14F-4D97-AF65-F5344CB8AC3E}">
        <p14:creationId xmlns:p14="http://schemas.microsoft.com/office/powerpoint/2010/main" val="349551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D86B68-4E94-9440-94A5-BFBD8360F6F2}"/>
              </a:ext>
            </a:extLst>
          </p:cNvPr>
          <p:cNvSpPr txBox="1">
            <a:spLocks/>
          </p:cNvSpPr>
          <p:nvPr/>
        </p:nvSpPr>
        <p:spPr>
          <a:xfrm>
            <a:off x="1524000" y="135682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pPr algn="ctr"/>
            <a:br>
              <a:rPr lang="en-US" dirty="0">
                <a:solidFill>
                  <a:schemeClr val="accent1"/>
                </a:solidFill>
              </a:rPr>
            </a:br>
            <a:r>
              <a:rPr lang="en-US" sz="5400" dirty="0">
                <a:solidFill>
                  <a:schemeClr val="accent1"/>
                </a:solidFill>
              </a:rPr>
              <a:t>MEDICAID PLANNING</a:t>
            </a:r>
          </a:p>
        </p:txBody>
      </p:sp>
      <p:sp>
        <p:nvSpPr>
          <p:cNvPr id="5" name="Subtitle 2">
            <a:extLst>
              <a:ext uri="{FF2B5EF4-FFF2-40B4-BE49-F238E27FC236}">
                <a16:creationId xmlns:a16="http://schemas.microsoft.com/office/drawing/2014/main" id="{4E96A8F1-1498-894E-94FF-219C43D3FFB7}"/>
              </a:ext>
            </a:extLst>
          </p:cNvPr>
          <p:cNvSpPr txBox="1">
            <a:spLocks/>
          </p:cNvSpPr>
          <p:nvPr/>
        </p:nvSpPr>
        <p:spPr>
          <a:xfrm>
            <a:off x="1166446" y="3648930"/>
            <a:ext cx="985910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How to get Medicaid benefits when facing the nursing home</a:t>
            </a:r>
          </a:p>
        </p:txBody>
      </p:sp>
      <p:cxnSp>
        <p:nvCxnSpPr>
          <p:cNvPr id="6" name="Straight Connector 5">
            <a:extLst>
              <a:ext uri="{FF2B5EF4-FFF2-40B4-BE49-F238E27FC236}">
                <a16:creationId xmlns:a16="http://schemas.microsoft.com/office/drawing/2014/main" id="{091BA355-A4B3-8C4E-B4B8-0E44CE4CBBBE}"/>
              </a:ext>
            </a:extLst>
          </p:cNvPr>
          <p:cNvCxnSpPr/>
          <p:nvPr/>
        </p:nvCxnSpPr>
        <p:spPr>
          <a:xfrm>
            <a:off x="5791199" y="3387969"/>
            <a:ext cx="82061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24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a:xfrm>
            <a:off x="762001" y="803325"/>
            <a:ext cx="5314536" cy="1325563"/>
          </a:xfrm>
        </p:spPr>
        <p:txBody>
          <a:bodyPr>
            <a:normAutofit/>
          </a:bodyPr>
          <a:lstStyle/>
          <a:p>
            <a:r>
              <a:rPr lang="en-US" sz="2800" dirty="0">
                <a:solidFill>
                  <a:schemeClr val="accent1"/>
                </a:solidFill>
              </a:rPr>
              <a:t>CASE STUDY: </a:t>
            </a:r>
            <a:br>
              <a:rPr lang="en-US" sz="3700" dirty="0"/>
            </a:br>
            <a:r>
              <a:rPr lang="en-US" sz="4000" dirty="0"/>
              <a:t>MARRIED COUPLE</a:t>
            </a:r>
            <a:endParaRPr lang="en-GB" sz="3700" dirty="0"/>
          </a:p>
        </p:txBody>
      </p:sp>
      <p:sp>
        <p:nvSpPr>
          <p:cNvPr id="3" name="Content Placeholder 2">
            <a:extLst>
              <a:ext uri="{FF2B5EF4-FFF2-40B4-BE49-F238E27FC236}">
                <a16:creationId xmlns:a16="http://schemas.microsoft.com/office/drawing/2014/main" id="{E3425502-A546-4C44-A932-FF47D329DD3D}"/>
              </a:ext>
            </a:extLst>
          </p:cNvPr>
          <p:cNvSpPr>
            <a:spLocks noGrp="1"/>
          </p:cNvSpPr>
          <p:nvPr>
            <p:ph idx="1"/>
          </p:nvPr>
        </p:nvSpPr>
        <p:spPr>
          <a:xfrm>
            <a:off x="762000" y="2279017"/>
            <a:ext cx="5820780" cy="3965665"/>
          </a:xfrm>
        </p:spPr>
        <p:txBody>
          <a:bodyPr anchor="t">
            <a:normAutofit/>
          </a:bodyPr>
          <a:lstStyle/>
          <a:p>
            <a:r>
              <a:rPr lang="en-US" sz="2400" dirty="0"/>
              <a:t>Don (81) and Sue (79) are married, </a:t>
            </a:r>
            <a:br>
              <a:rPr lang="en-US" sz="2400" dirty="0"/>
            </a:br>
            <a:r>
              <a:rPr lang="en-US" sz="2400" dirty="0"/>
              <a:t>and Don was recently diagnosed </a:t>
            </a:r>
            <a:br>
              <a:rPr lang="en-US" sz="2400" dirty="0"/>
            </a:br>
            <a:r>
              <a:rPr lang="en-US" sz="2400" dirty="0"/>
              <a:t>with dementia.</a:t>
            </a:r>
          </a:p>
          <a:p>
            <a:endParaRPr lang="en-US" sz="1100" dirty="0"/>
          </a:p>
          <a:p>
            <a:r>
              <a:rPr lang="en-US" sz="2400" dirty="0"/>
              <a:t>Don must enter a nursing home that costs $8,000/month. </a:t>
            </a:r>
          </a:p>
          <a:p>
            <a:endParaRPr lang="en-US" sz="1100" dirty="0"/>
          </a:p>
          <a:p>
            <a:r>
              <a:rPr lang="en-US" sz="2400" dirty="0"/>
              <a:t>Sue is worried they will quickly deplete their live savings trying to pay the nursing home bill, leaving her destitute.</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posing for the camera&#10;&#10;Description automatically generated">
            <a:extLst>
              <a:ext uri="{FF2B5EF4-FFF2-40B4-BE49-F238E27FC236}">
                <a16:creationId xmlns:a16="http://schemas.microsoft.com/office/drawing/2014/main" id="{9F245291-D74E-134B-AFB3-2F234DB44164}"/>
              </a:ext>
            </a:extLst>
          </p:cNvPr>
          <p:cNvPicPr>
            <a:picLocks noChangeAspect="1"/>
          </p:cNvPicPr>
          <p:nvPr/>
        </p:nvPicPr>
        <p:blipFill rotWithShape="1">
          <a:blip r:embed="rId2">
            <a:extLst>
              <a:ext uri="{28A0092B-C50C-407E-A947-70E740481C1C}">
                <a14:useLocalDpi xmlns:a14="http://schemas.microsoft.com/office/drawing/2010/main" val="0"/>
              </a:ext>
            </a:extLst>
          </a:blip>
          <a:srcRect l="32382" r="3385"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9428526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p:txBody>
          <a:bodyPr/>
          <a:lstStyle/>
          <a:p>
            <a:r>
              <a:rPr lang="en-US" sz="2800" dirty="0">
                <a:solidFill>
                  <a:schemeClr val="accent1"/>
                </a:solidFill>
              </a:rPr>
              <a:t>CASE STUDY: </a:t>
            </a:r>
            <a:br>
              <a:rPr lang="en-US" dirty="0">
                <a:solidFill>
                  <a:schemeClr val="accent1"/>
                </a:solidFill>
              </a:rPr>
            </a:br>
            <a:r>
              <a:rPr lang="en-US" dirty="0"/>
              <a:t>FACTS</a:t>
            </a:r>
            <a:endParaRPr lang="en-GB" dirty="0"/>
          </a:p>
        </p:txBody>
      </p:sp>
      <p:sp>
        <p:nvSpPr>
          <p:cNvPr id="12" name="Rectangle 11">
            <a:extLst>
              <a:ext uri="{FF2B5EF4-FFF2-40B4-BE49-F238E27FC236}">
                <a16:creationId xmlns:a16="http://schemas.microsoft.com/office/drawing/2014/main" id="{CF76095A-D9B8-7A4A-8F2F-71FC84367CAA}"/>
              </a:ext>
            </a:extLst>
          </p:cNvPr>
          <p:cNvSpPr/>
          <p:nvPr/>
        </p:nvSpPr>
        <p:spPr>
          <a:xfrm>
            <a:off x="2216561" y="1783769"/>
            <a:ext cx="869795" cy="8697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75D30F-3E03-5F42-99EE-D3A9F174BEDD}"/>
              </a:ext>
            </a:extLst>
          </p:cNvPr>
          <p:cNvSpPr/>
          <p:nvPr/>
        </p:nvSpPr>
        <p:spPr>
          <a:xfrm>
            <a:off x="3162655" y="1783769"/>
            <a:ext cx="6627343" cy="8697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Arial" panose="020B0604020202020204" pitchFamily="34" charset="0"/>
                <a:cs typeface="Arial" panose="020B0604020202020204" pitchFamily="34" charset="0"/>
              </a:rPr>
              <a:t>$300,000</a:t>
            </a:r>
          </a:p>
        </p:txBody>
      </p:sp>
      <p:sp>
        <p:nvSpPr>
          <p:cNvPr id="14" name="Rectangle 13">
            <a:extLst>
              <a:ext uri="{FF2B5EF4-FFF2-40B4-BE49-F238E27FC236}">
                <a16:creationId xmlns:a16="http://schemas.microsoft.com/office/drawing/2014/main" id="{1B86ED64-EFBE-754D-938F-729632086C09}"/>
              </a:ext>
            </a:extLst>
          </p:cNvPr>
          <p:cNvSpPr/>
          <p:nvPr/>
        </p:nvSpPr>
        <p:spPr>
          <a:xfrm>
            <a:off x="2216561" y="2751202"/>
            <a:ext cx="869795" cy="8697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9E10B1-DE5B-2D4B-9DDB-95DD27A5D767}"/>
              </a:ext>
            </a:extLst>
          </p:cNvPr>
          <p:cNvSpPr/>
          <p:nvPr/>
        </p:nvSpPr>
        <p:spPr>
          <a:xfrm>
            <a:off x="3162655" y="2751202"/>
            <a:ext cx="6627343" cy="8697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Arial" panose="020B0604020202020204" pitchFamily="34" charset="0"/>
                <a:cs typeface="Arial" panose="020B0604020202020204" pitchFamily="34" charset="0"/>
              </a:rPr>
              <a:t>$1,200</a:t>
            </a:r>
          </a:p>
        </p:txBody>
      </p:sp>
      <p:sp>
        <p:nvSpPr>
          <p:cNvPr id="16" name="Rectangle 15">
            <a:extLst>
              <a:ext uri="{FF2B5EF4-FFF2-40B4-BE49-F238E27FC236}">
                <a16:creationId xmlns:a16="http://schemas.microsoft.com/office/drawing/2014/main" id="{7FEF50DC-16D8-3C42-8325-33EF69DD17C0}"/>
              </a:ext>
            </a:extLst>
          </p:cNvPr>
          <p:cNvSpPr/>
          <p:nvPr/>
        </p:nvSpPr>
        <p:spPr>
          <a:xfrm>
            <a:off x="2216561" y="3718635"/>
            <a:ext cx="869795" cy="8697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48989B-3EE9-2A44-8198-2209E4BF38F6}"/>
              </a:ext>
            </a:extLst>
          </p:cNvPr>
          <p:cNvSpPr/>
          <p:nvPr/>
        </p:nvSpPr>
        <p:spPr>
          <a:xfrm>
            <a:off x="3162655" y="3718635"/>
            <a:ext cx="6627343" cy="8697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Arial" panose="020B0604020202020204" pitchFamily="34" charset="0"/>
                <a:cs typeface="Arial" panose="020B0604020202020204" pitchFamily="34" charset="0"/>
              </a:rPr>
              <a:t>$2,000</a:t>
            </a:r>
          </a:p>
        </p:txBody>
      </p:sp>
      <p:sp>
        <p:nvSpPr>
          <p:cNvPr id="18" name="Rectangle 17">
            <a:extLst>
              <a:ext uri="{FF2B5EF4-FFF2-40B4-BE49-F238E27FC236}">
                <a16:creationId xmlns:a16="http://schemas.microsoft.com/office/drawing/2014/main" id="{BC1EF4D5-F090-AC42-8CE7-EB94384BDF26}"/>
              </a:ext>
            </a:extLst>
          </p:cNvPr>
          <p:cNvSpPr/>
          <p:nvPr/>
        </p:nvSpPr>
        <p:spPr>
          <a:xfrm>
            <a:off x="2216561" y="4686068"/>
            <a:ext cx="869795" cy="8697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C95C3F-87F8-CF4D-97CE-25738BE55E76}"/>
              </a:ext>
            </a:extLst>
          </p:cNvPr>
          <p:cNvSpPr/>
          <p:nvPr/>
        </p:nvSpPr>
        <p:spPr>
          <a:xfrm>
            <a:off x="3162655" y="4686068"/>
            <a:ext cx="6627343" cy="8697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Arial" panose="020B0604020202020204" pitchFamily="34" charset="0"/>
                <a:cs typeface="Arial" panose="020B0604020202020204" pitchFamily="34" charset="0"/>
              </a:rPr>
              <a:t>$8,000</a:t>
            </a:r>
          </a:p>
        </p:txBody>
      </p:sp>
      <p:sp>
        <p:nvSpPr>
          <p:cNvPr id="24" name="TextBox 23">
            <a:extLst>
              <a:ext uri="{FF2B5EF4-FFF2-40B4-BE49-F238E27FC236}">
                <a16:creationId xmlns:a16="http://schemas.microsoft.com/office/drawing/2014/main" id="{C40F894D-B237-514F-B84F-1D656652A507}"/>
              </a:ext>
            </a:extLst>
          </p:cNvPr>
          <p:cNvSpPr txBox="1"/>
          <p:nvPr/>
        </p:nvSpPr>
        <p:spPr>
          <a:xfrm>
            <a:off x="3373953" y="4573799"/>
            <a:ext cx="3238905" cy="777905"/>
          </a:xfrm>
          <a:prstGeom prst="rect">
            <a:avLst/>
          </a:prstGeom>
          <a:noFill/>
        </p:spPr>
        <p:txBody>
          <a:bodyPr wrap="square" rtlCol="0">
            <a:spAutoFit/>
          </a:bodyPr>
          <a:lstStyle/>
          <a:p>
            <a:pPr>
              <a:lnSpc>
                <a:spcPct val="200000"/>
              </a:lnSpc>
            </a:pPr>
            <a:endParaRPr lang="en-US" sz="200" dirty="0">
              <a:solidFill>
                <a:schemeClr val="bg1"/>
              </a:solidFill>
              <a:latin typeface="Arial" panose="020B0604020202020204" pitchFamily="34" charset="0"/>
              <a:cs typeface="Arial" panose="020B0604020202020204" pitchFamily="34" charset="0"/>
            </a:endParaRPr>
          </a:p>
          <a:p>
            <a:pPr>
              <a:lnSpc>
                <a:spcPct val="200000"/>
              </a:lnSpc>
            </a:pPr>
            <a:r>
              <a:rPr lang="en-US" sz="2400" dirty="0">
                <a:solidFill>
                  <a:schemeClr val="bg1"/>
                </a:solidFill>
                <a:latin typeface="Arial" panose="020B0604020202020204" pitchFamily="34" charset="0"/>
                <a:cs typeface="Arial" panose="020B0604020202020204" pitchFamily="34" charset="0"/>
              </a:rPr>
              <a:t>Cost of Care</a:t>
            </a:r>
            <a:endParaRPr lang="en-US" sz="2800" b="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57D0359-7A3D-BF45-BE76-D85C61CD5C56}"/>
              </a:ext>
            </a:extLst>
          </p:cNvPr>
          <p:cNvSpPr/>
          <p:nvPr/>
        </p:nvSpPr>
        <p:spPr>
          <a:xfrm>
            <a:off x="3400726" y="2712650"/>
            <a:ext cx="3293723" cy="716350"/>
          </a:xfrm>
          <a:prstGeom prst="rect">
            <a:avLst/>
          </a:prstGeom>
        </p:spPr>
        <p:txBody>
          <a:bodyPr wrap="none">
            <a:spAutoFit/>
          </a:bodyPr>
          <a:lstStyle/>
          <a:p>
            <a:pPr>
              <a:lnSpc>
                <a:spcPct val="200000"/>
              </a:lnSpc>
            </a:pPr>
            <a:r>
              <a:rPr lang="en-US" sz="2400" dirty="0">
                <a:solidFill>
                  <a:schemeClr val="bg1"/>
                </a:solidFill>
                <a:latin typeface="Arial" panose="020B0604020202020204" pitchFamily="34" charset="0"/>
                <a:cs typeface="Arial" panose="020B0604020202020204" pitchFamily="34" charset="0"/>
              </a:rPr>
              <a:t>Sue’s Monthly Income</a:t>
            </a:r>
          </a:p>
        </p:txBody>
      </p:sp>
      <p:sp>
        <p:nvSpPr>
          <p:cNvPr id="26" name="Rectangle 25">
            <a:extLst>
              <a:ext uri="{FF2B5EF4-FFF2-40B4-BE49-F238E27FC236}">
                <a16:creationId xmlns:a16="http://schemas.microsoft.com/office/drawing/2014/main" id="{DA21BA02-A3DB-184E-93A4-9268980D9904}"/>
              </a:ext>
            </a:extLst>
          </p:cNvPr>
          <p:cNvSpPr/>
          <p:nvPr/>
        </p:nvSpPr>
        <p:spPr>
          <a:xfrm>
            <a:off x="3292364" y="1749640"/>
            <a:ext cx="3402085" cy="716350"/>
          </a:xfrm>
          <a:prstGeom prst="rect">
            <a:avLst/>
          </a:prstGeom>
        </p:spPr>
        <p:txBody>
          <a:bodyPr wrap="none">
            <a:spAutoFit/>
          </a:bodyPr>
          <a:lstStyle/>
          <a:p>
            <a:pPr>
              <a:lnSpc>
                <a:spcPct val="200000"/>
              </a:lnSpc>
            </a:pPr>
            <a:r>
              <a:rPr lang="en-US" sz="2400" dirty="0">
                <a:solidFill>
                  <a:schemeClr val="bg1"/>
                </a:solidFill>
                <a:latin typeface="Arial" panose="020B0604020202020204" pitchFamily="34" charset="0"/>
                <a:cs typeface="Arial" panose="020B0604020202020204" pitchFamily="34" charset="0"/>
              </a:rPr>
              <a:t>Total Countable Assets</a:t>
            </a:r>
          </a:p>
        </p:txBody>
      </p:sp>
      <p:sp>
        <p:nvSpPr>
          <p:cNvPr id="27" name="Rectangle 26">
            <a:extLst>
              <a:ext uri="{FF2B5EF4-FFF2-40B4-BE49-F238E27FC236}">
                <a16:creationId xmlns:a16="http://schemas.microsoft.com/office/drawing/2014/main" id="{1DAFF801-B539-E342-A561-3B3196E69273}"/>
              </a:ext>
            </a:extLst>
          </p:cNvPr>
          <p:cNvSpPr/>
          <p:nvPr/>
        </p:nvSpPr>
        <p:spPr>
          <a:xfrm>
            <a:off x="3383093" y="3658475"/>
            <a:ext cx="3311356" cy="716350"/>
          </a:xfrm>
          <a:prstGeom prst="rect">
            <a:avLst/>
          </a:prstGeom>
        </p:spPr>
        <p:txBody>
          <a:bodyPr wrap="none">
            <a:spAutoFit/>
          </a:bodyPr>
          <a:lstStyle/>
          <a:p>
            <a:pPr>
              <a:lnSpc>
                <a:spcPct val="200000"/>
              </a:lnSpc>
            </a:pPr>
            <a:r>
              <a:rPr lang="en-US" sz="2400" dirty="0">
                <a:solidFill>
                  <a:schemeClr val="bg1"/>
                </a:solidFill>
                <a:latin typeface="Arial" panose="020B0604020202020204" pitchFamily="34" charset="0"/>
                <a:cs typeface="Arial" panose="020B0604020202020204" pitchFamily="34" charset="0"/>
              </a:rPr>
              <a:t>Don’s Monthly Income</a:t>
            </a:r>
          </a:p>
        </p:txBody>
      </p:sp>
      <p:pic>
        <p:nvPicPr>
          <p:cNvPr id="31" name="Graphic 30" descr="Money">
            <a:extLst>
              <a:ext uri="{FF2B5EF4-FFF2-40B4-BE49-F238E27FC236}">
                <a16:creationId xmlns:a16="http://schemas.microsoft.com/office/drawing/2014/main" id="{CFC38044-8F1E-DA40-8259-E3C25A5EA7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668" y="4829175"/>
            <a:ext cx="583580" cy="583580"/>
          </a:xfrm>
          <a:prstGeom prst="rect">
            <a:avLst/>
          </a:prstGeom>
        </p:spPr>
      </p:pic>
      <p:pic>
        <p:nvPicPr>
          <p:cNvPr id="33" name="Graphic 32" descr="Bank check">
            <a:extLst>
              <a:ext uri="{FF2B5EF4-FFF2-40B4-BE49-F238E27FC236}">
                <a16:creationId xmlns:a16="http://schemas.microsoft.com/office/drawing/2014/main" id="{B85F9EFE-1647-114E-A22E-116E7818AA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3837" y="2895109"/>
            <a:ext cx="608840" cy="608840"/>
          </a:xfrm>
          <a:prstGeom prst="rect">
            <a:avLst/>
          </a:prstGeom>
        </p:spPr>
      </p:pic>
      <p:pic>
        <p:nvPicPr>
          <p:cNvPr id="34" name="Graphic 33" descr="Bank check">
            <a:extLst>
              <a:ext uri="{FF2B5EF4-FFF2-40B4-BE49-F238E27FC236}">
                <a16:creationId xmlns:a16="http://schemas.microsoft.com/office/drawing/2014/main" id="{4FC6C789-DE46-774B-9291-3C37CF7C3A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1441" y="3883979"/>
            <a:ext cx="608840" cy="608840"/>
          </a:xfrm>
          <a:prstGeom prst="rect">
            <a:avLst/>
          </a:prstGeom>
        </p:spPr>
      </p:pic>
      <p:pic>
        <p:nvPicPr>
          <p:cNvPr id="36" name="Graphic 35" descr="Pie chart">
            <a:extLst>
              <a:ext uri="{FF2B5EF4-FFF2-40B4-BE49-F238E27FC236}">
                <a16:creationId xmlns:a16="http://schemas.microsoft.com/office/drawing/2014/main" id="{232B9877-6955-E846-9B6E-0225895B5A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2875" y="1988703"/>
            <a:ext cx="457200" cy="457200"/>
          </a:xfrm>
          <a:prstGeom prst="rect">
            <a:avLst/>
          </a:prstGeom>
        </p:spPr>
      </p:pic>
    </p:spTree>
    <p:extLst>
      <p:ext uri="{BB962C8B-B14F-4D97-AF65-F5344CB8AC3E}">
        <p14:creationId xmlns:p14="http://schemas.microsoft.com/office/powerpoint/2010/main" val="352148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C3459-CE25-1944-886F-F8367C285653}"/>
              </a:ext>
            </a:extLst>
          </p:cNvPr>
          <p:cNvSpPr/>
          <p:nvPr/>
        </p:nvSpPr>
        <p:spPr>
          <a:xfrm>
            <a:off x="2574758" y="2189747"/>
            <a:ext cx="6625389" cy="27030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a:xfrm>
            <a:off x="838200" y="365125"/>
            <a:ext cx="10134600" cy="1325563"/>
          </a:xfrm>
        </p:spPr>
        <p:txBody>
          <a:bodyPr>
            <a:normAutofit fontScale="90000"/>
          </a:bodyPr>
          <a:lstStyle/>
          <a:p>
            <a:r>
              <a:rPr lang="en-US" sz="3100" dirty="0">
                <a:solidFill>
                  <a:schemeClr val="accent1"/>
                </a:solidFill>
              </a:rPr>
              <a:t>STEP 1:</a:t>
            </a:r>
            <a:r>
              <a:rPr lang="en-US" sz="5300" dirty="0"/>
              <a:t> </a:t>
            </a:r>
            <a:br>
              <a:rPr lang="en-US" dirty="0"/>
            </a:br>
            <a:r>
              <a:rPr lang="en-US" dirty="0"/>
              <a:t>DETERMINE THE SPEND-DOWN AMOUNT</a:t>
            </a:r>
            <a:endParaRPr lang="en-GB" dirty="0"/>
          </a:p>
        </p:txBody>
      </p:sp>
      <p:sp>
        <p:nvSpPr>
          <p:cNvPr id="8" name="TextBox 7">
            <a:extLst>
              <a:ext uri="{FF2B5EF4-FFF2-40B4-BE49-F238E27FC236}">
                <a16:creationId xmlns:a16="http://schemas.microsoft.com/office/drawing/2014/main" id="{0C962970-54DA-4E08-8C63-80A1EE2719D6}"/>
              </a:ext>
            </a:extLst>
          </p:cNvPr>
          <p:cNvSpPr txBox="1"/>
          <p:nvPr/>
        </p:nvSpPr>
        <p:spPr>
          <a:xfrm>
            <a:off x="2923575" y="2533285"/>
            <a:ext cx="4055226" cy="1962845"/>
          </a:xfrm>
          <a:prstGeom prst="rect">
            <a:avLst/>
          </a:prstGeom>
          <a:noFill/>
        </p:spPr>
        <p:txBody>
          <a:bodyPr wrap="square" rtlCol="0">
            <a:spAutoFit/>
          </a:bodyPr>
          <a:lstStyle/>
          <a:p>
            <a:pPr>
              <a:lnSpc>
                <a:spcPct val="150000"/>
              </a:lnSpc>
            </a:pPr>
            <a:r>
              <a:rPr lang="en-US" sz="2000" dirty="0">
                <a:latin typeface="Arial" panose="020B0604020202020204" pitchFamily="34" charset="0"/>
                <a:cs typeface="Arial" panose="020B0604020202020204" pitchFamily="34" charset="0"/>
              </a:rPr>
              <a:t>Total Countable Assets: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Amount Sue Can Keep:</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Amount Don Can Keep:</a:t>
            </a:r>
          </a:p>
          <a:p>
            <a:pPr>
              <a:lnSpc>
                <a:spcPct val="150000"/>
              </a:lnSpc>
            </a:pPr>
            <a:r>
              <a:rPr lang="en-US" sz="2400" b="1" dirty="0">
                <a:solidFill>
                  <a:schemeClr val="accent1"/>
                </a:solidFill>
                <a:latin typeface="Arial" panose="020B0604020202020204" pitchFamily="34" charset="0"/>
                <a:cs typeface="Arial" panose="020B0604020202020204" pitchFamily="34" charset="0"/>
              </a:rPr>
              <a:t>Spend-Down Amount:</a:t>
            </a:r>
          </a:p>
        </p:txBody>
      </p:sp>
      <p:sp>
        <p:nvSpPr>
          <p:cNvPr id="9" name="TextBox 8">
            <a:extLst>
              <a:ext uri="{FF2B5EF4-FFF2-40B4-BE49-F238E27FC236}">
                <a16:creationId xmlns:a16="http://schemas.microsoft.com/office/drawing/2014/main" id="{E030CF4F-34D7-4585-9F1C-462995824CA2}"/>
              </a:ext>
            </a:extLst>
          </p:cNvPr>
          <p:cNvSpPr txBox="1"/>
          <p:nvPr/>
        </p:nvSpPr>
        <p:spPr>
          <a:xfrm>
            <a:off x="6771265" y="2533969"/>
            <a:ext cx="2002270" cy="1962845"/>
          </a:xfrm>
          <a:prstGeom prst="rect">
            <a:avLst/>
          </a:prstGeom>
          <a:noFill/>
        </p:spPr>
        <p:txBody>
          <a:bodyPr wrap="square" rtlCol="0">
            <a:spAutoFit/>
          </a:bodyPr>
          <a:lstStyle/>
          <a:p>
            <a:pPr algn="r">
              <a:lnSpc>
                <a:spcPct val="150000"/>
              </a:lnSpc>
            </a:pPr>
            <a:r>
              <a:rPr lang="en-US" sz="2000" dirty="0">
                <a:latin typeface="Arial" panose="020B0604020202020204" pitchFamily="34" charset="0"/>
                <a:cs typeface="Arial" panose="020B0604020202020204" pitchFamily="34" charset="0"/>
              </a:rPr>
              <a:t>$300,000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$135,000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$2,000</a:t>
            </a:r>
            <a:br>
              <a:rPr lang="en-US" sz="2000" dirty="0">
                <a:latin typeface="Arial" panose="020B0604020202020204" pitchFamily="34" charset="0"/>
                <a:cs typeface="Arial" panose="020B0604020202020204" pitchFamily="34" charset="0"/>
              </a:rPr>
            </a:br>
            <a:r>
              <a:rPr lang="en-US" sz="2400" b="1" dirty="0">
                <a:solidFill>
                  <a:schemeClr val="accent1"/>
                </a:solidFill>
                <a:latin typeface="Arial" panose="020B0604020202020204" pitchFamily="34" charset="0"/>
                <a:cs typeface="Arial" panose="020B0604020202020204" pitchFamily="34" charset="0"/>
              </a:rPr>
              <a:t>$163,000</a:t>
            </a:r>
          </a:p>
        </p:txBody>
      </p:sp>
      <p:cxnSp>
        <p:nvCxnSpPr>
          <p:cNvPr id="4" name="Straight Connector 3">
            <a:extLst>
              <a:ext uri="{FF2B5EF4-FFF2-40B4-BE49-F238E27FC236}">
                <a16:creationId xmlns:a16="http://schemas.microsoft.com/office/drawing/2014/main" id="{287E5D36-8AEC-4940-A41E-1AD24D335E9F}"/>
              </a:ext>
            </a:extLst>
          </p:cNvPr>
          <p:cNvCxnSpPr/>
          <p:nvPr/>
        </p:nvCxnSpPr>
        <p:spPr>
          <a:xfrm flipH="1">
            <a:off x="7363812" y="3988707"/>
            <a:ext cx="12994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24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p:txBody>
          <a:bodyPr/>
          <a:lstStyle/>
          <a:p>
            <a:r>
              <a:rPr lang="en-US" sz="2800" dirty="0">
                <a:solidFill>
                  <a:schemeClr val="accent1"/>
                </a:solidFill>
              </a:rPr>
              <a:t>STEP 2: </a:t>
            </a:r>
            <a:br>
              <a:rPr lang="en-US" sz="2800" dirty="0">
                <a:solidFill>
                  <a:schemeClr val="accent1"/>
                </a:solidFill>
              </a:rPr>
            </a:br>
            <a:r>
              <a:rPr lang="en-US" dirty="0"/>
              <a:t>PURCHASE AN MCA</a:t>
            </a:r>
            <a:endParaRPr lang="en-GB" dirty="0"/>
          </a:p>
        </p:txBody>
      </p:sp>
      <p:graphicFrame>
        <p:nvGraphicFramePr>
          <p:cNvPr id="6" name="Content Placeholder 3">
            <a:extLst>
              <a:ext uri="{FF2B5EF4-FFF2-40B4-BE49-F238E27FC236}">
                <a16:creationId xmlns:a16="http://schemas.microsoft.com/office/drawing/2014/main" id="{9692DC19-09AD-4215-984E-5E619C8AAAE4}"/>
              </a:ext>
            </a:extLst>
          </p:cNvPr>
          <p:cNvGraphicFramePr>
            <a:graphicFrameLocks/>
          </p:cNvGraphicFramePr>
          <p:nvPr>
            <p:extLst>
              <p:ext uri="{D42A27DB-BD31-4B8C-83A1-F6EECF244321}">
                <p14:modId xmlns:p14="http://schemas.microsoft.com/office/powerpoint/2010/main" val="3603437283"/>
              </p:ext>
            </p:extLst>
          </p:nvPr>
        </p:nvGraphicFramePr>
        <p:xfrm>
          <a:off x="3124200" y="2982295"/>
          <a:ext cx="5486400" cy="1009213"/>
        </p:xfrm>
        <a:graphic>
          <a:graphicData uri="http://schemas.openxmlformats.org/drawingml/2006/table">
            <a:tbl>
              <a:tblPr firstRow="1" bandRow="1">
                <a:tableStyleId>{69012ECD-51FC-41F1-AA8D-1B2483CD663E}</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415238">
                <a:tc>
                  <a:txBody>
                    <a:bodyPr/>
                    <a:lstStyle/>
                    <a:p>
                      <a:pPr algn="ctr"/>
                      <a:r>
                        <a:rPr lang="en-US" sz="1100" dirty="0">
                          <a:solidFill>
                            <a:schemeClr val="bg1"/>
                          </a:solidFill>
                          <a:latin typeface="Arial" panose="020B0604020202020204" pitchFamily="34" charset="0"/>
                          <a:cs typeface="Arial" panose="020B0604020202020204" pitchFamily="34" charset="0"/>
                        </a:rPr>
                        <a:t>SINGLE PREMIUM</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latin typeface="Arial" panose="020B0604020202020204" pitchFamily="34" charset="0"/>
                          <a:cs typeface="Arial" panose="020B0604020202020204" pitchFamily="34" charset="0"/>
                        </a:rPr>
                        <a:t>PERIOD CERTAIN</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latin typeface="Arial" panose="020B0604020202020204" pitchFamily="34" charset="0"/>
                          <a:cs typeface="Arial" panose="020B0604020202020204" pitchFamily="34" charset="0"/>
                        </a:rPr>
                        <a:t>MONTHLY PAYOUT</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latin typeface="Arial" panose="020B0604020202020204" pitchFamily="34" charset="0"/>
                          <a:cs typeface="Arial" panose="020B0604020202020204" pitchFamily="34" charset="0"/>
                        </a:rPr>
                        <a:t>TOTAL </a:t>
                      </a:r>
                    </a:p>
                    <a:p>
                      <a:pPr algn="ctr"/>
                      <a:r>
                        <a:rPr lang="en-US" sz="1100" dirty="0">
                          <a:solidFill>
                            <a:schemeClr val="bg1"/>
                          </a:solidFill>
                          <a:latin typeface="Arial" panose="020B0604020202020204" pitchFamily="34" charset="0"/>
                          <a:cs typeface="Arial" panose="020B0604020202020204" pitchFamily="34" charset="0"/>
                        </a:rPr>
                        <a:t>PAYOUT</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93975">
                <a:tc>
                  <a:txBody>
                    <a:bodyPr/>
                    <a:lstStyle/>
                    <a:p>
                      <a:pPr algn="ctr"/>
                      <a:r>
                        <a:rPr lang="en-US" sz="1300" dirty="0">
                          <a:solidFill>
                            <a:schemeClr val="tx1"/>
                          </a:solidFill>
                          <a:latin typeface="Arial" panose="020B0604020202020204" pitchFamily="34" charset="0"/>
                          <a:cs typeface="Arial" panose="020B0604020202020204" pitchFamily="34" charset="0"/>
                        </a:rPr>
                        <a:t>$163,000</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solidFill>
                            <a:schemeClr val="tx1"/>
                          </a:solidFill>
                          <a:latin typeface="Arial" panose="020B0604020202020204" pitchFamily="34" charset="0"/>
                          <a:cs typeface="Arial" panose="020B0604020202020204" pitchFamily="34" charset="0"/>
                        </a:rPr>
                        <a:t>125 Months</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solidFill>
                            <a:schemeClr val="tx1"/>
                          </a:solidFill>
                          <a:latin typeface="Arial" panose="020B0604020202020204" pitchFamily="34" charset="0"/>
                          <a:cs typeface="Arial" panose="020B0604020202020204" pitchFamily="34" charset="0"/>
                        </a:rPr>
                        <a:t>$1,325</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solidFill>
                            <a:schemeClr val="tx1"/>
                          </a:solidFill>
                          <a:latin typeface="Arial" panose="020B0604020202020204" pitchFamily="34" charset="0"/>
                          <a:cs typeface="Arial" panose="020B0604020202020204" pitchFamily="34" charset="0"/>
                        </a:rPr>
                        <a:t>$165,625</a:t>
                      </a:r>
                    </a:p>
                  </a:txBody>
                  <a:tcPr marL="65185" marR="65185" marT="32593" marB="3259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04B04A72-E7BC-4102-BF26-9A3F057EAECE}"/>
              </a:ext>
            </a:extLst>
          </p:cNvPr>
          <p:cNvSpPr txBox="1"/>
          <p:nvPr/>
        </p:nvSpPr>
        <p:spPr>
          <a:xfrm>
            <a:off x="3457575" y="4387696"/>
            <a:ext cx="4819650" cy="400110"/>
          </a:xfrm>
          <a:prstGeom prst="rect">
            <a:avLst/>
          </a:prstGeom>
          <a:noFill/>
        </p:spPr>
        <p:txBody>
          <a:bodyPr wrap="square" rtlCol="0">
            <a:spAutoFit/>
          </a:bodyPr>
          <a:lstStyle/>
          <a:p>
            <a:pPr algn="ctr"/>
            <a:endParaRPr lang="en-US" sz="2000" dirty="0">
              <a:latin typeface="Gotham Book" pitchFamily="2" charset="0"/>
              <a:cs typeface="Gotham Book" pitchFamily="2" charset="0"/>
            </a:endParaRPr>
          </a:p>
        </p:txBody>
      </p:sp>
      <p:sp>
        <p:nvSpPr>
          <p:cNvPr id="8" name="Rectangle 7">
            <a:extLst>
              <a:ext uri="{FF2B5EF4-FFF2-40B4-BE49-F238E27FC236}">
                <a16:creationId xmlns:a16="http://schemas.microsoft.com/office/drawing/2014/main" id="{C25B86CE-F604-482A-98C2-A02533750625}"/>
              </a:ext>
            </a:extLst>
          </p:cNvPr>
          <p:cNvSpPr/>
          <p:nvPr/>
        </p:nvSpPr>
        <p:spPr>
          <a:xfrm>
            <a:off x="3124200" y="4107157"/>
            <a:ext cx="5486400" cy="1483568"/>
          </a:xfrm>
          <a:prstGeom prst="rect">
            <a:avLst/>
          </a:prstGeom>
          <a:solidFill>
            <a:schemeClr val="bg1">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A5BE23-6A5B-439C-B4D7-7FA8A2907DBB}"/>
              </a:ext>
            </a:extLst>
          </p:cNvPr>
          <p:cNvSpPr txBox="1"/>
          <p:nvPr/>
        </p:nvSpPr>
        <p:spPr>
          <a:xfrm>
            <a:off x="3139997" y="4210404"/>
            <a:ext cx="548640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Owner: </a:t>
            </a:r>
            <a:r>
              <a:rPr lang="en-US" dirty="0">
                <a:latin typeface="Arial" panose="020B0604020202020204" pitchFamily="34" charset="0"/>
                <a:cs typeface="Arial" panose="020B0604020202020204" pitchFamily="34" charset="0"/>
              </a:rPr>
              <a:t>Sue</a:t>
            </a:r>
          </a:p>
          <a:p>
            <a:pPr algn="ctr"/>
            <a:r>
              <a:rPr lang="en-US" b="1" dirty="0">
                <a:latin typeface="Arial" panose="020B0604020202020204" pitchFamily="34" charset="0"/>
                <a:cs typeface="Arial" panose="020B0604020202020204" pitchFamily="34" charset="0"/>
              </a:rPr>
              <a:t>Payee: </a:t>
            </a:r>
            <a:r>
              <a:rPr lang="en-US" dirty="0">
                <a:latin typeface="Arial" panose="020B0604020202020204" pitchFamily="34" charset="0"/>
                <a:cs typeface="Arial" panose="020B0604020202020204" pitchFamily="34" charset="0"/>
              </a:rPr>
              <a:t>Sue</a:t>
            </a:r>
          </a:p>
          <a:p>
            <a:pPr algn="ctr"/>
            <a:r>
              <a:rPr lang="en-US" b="1" dirty="0">
                <a:latin typeface="Arial" panose="020B0604020202020204" pitchFamily="34" charset="0"/>
                <a:cs typeface="Arial" panose="020B0604020202020204" pitchFamily="34" charset="0"/>
              </a:rPr>
              <a:t>Primary Beneficiary</a:t>
            </a:r>
            <a:r>
              <a:rPr lang="en-US" dirty="0">
                <a:latin typeface="Arial" panose="020B0604020202020204" pitchFamily="34" charset="0"/>
                <a:cs typeface="Arial" panose="020B0604020202020204" pitchFamily="34" charset="0"/>
              </a:rPr>
              <a:t>: State Medicaid Agency*</a:t>
            </a:r>
          </a:p>
          <a:p>
            <a:pPr algn="ctr"/>
            <a:r>
              <a:rPr lang="en-US" b="1" dirty="0">
                <a:latin typeface="Arial" panose="020B0604020202020204" pitchFamily="34" charset="0"/>
                <a:cs typeface="Arial" panose="020B0604020202020204" pitchFamily="34" charset="0"/>
              </a:rPr>
              <a:t>Secondary Beneficiary: </a:t>
            </a:r>
            <a:r>
              <a:rPr lang="en-US" dirty="0">
                <a:latin typeface="Arial" panose="020B0604020202020204" pitchFamily="34" charset="0"/>
                <a:cs typeface="Arial" panose="020B0604020202020204" pitchFamily="34" charset="0"/>
              </a:rPr>
              <a:t>Their Children</a:t>
            </a:r>
          </a:p>
          <a:p>
            <a:endParaRPr lang="en-US"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B10A78B6-DC0C-4879-9ED9-F4CA5078BE01}"/>
              </a:ext>
            </a:extLst>
          </p:cNvPr>
          <p:cNvSpPr>
            <a:spLocks noGrp="1"/>
          </p:cNvSpPr>
          <p:nvPr>
            <p:ph idx="1"/>
          </p:nvPr>
        </p:nvSpPr>
        <p:spPr>
          <a:xfrm>
            <a:off x="838200" y="1687076"/>
            <a:ext cx="10089995" cy="1215515"/>
          </a:xfrm>
        </p:spPr>
        <p:txBody>
          <a:bodyPr>
            <a:normAutofit/>
          </a:bodyPr>
          <a:lstStyle/>
          <a:p>
            <a:r>
              <a:rPr lang="en-US" sz="2000" dirty="0"/>
              <a:t>Sue funds the entire spend-down amount of $163,000 into an MCA.</a:t>
            </a:r>
            <a:endParaRPr lang="en-US" sz="1050" dirty="0"/>
          </a:p>
          <a:p>
            <a:r>
              <a:rPr lang="en-US" sz="2000" dirty="0"/>
              <a:t>Since Sue is 79 years old, her Medicaid life expectancy is 10.45 years/125.4 months. This is the payout term of her annuity.</a:t>
            </a:r>
          </a:p>
        </p:txBody>
      </p:sp>
      <p:sp>
        <p:nvSpPr>
          <p:cNvPr id="11" name="TextBox 10">
            <a:extLst>
              <a:ext uri="{FF2B5EF4-FFF2-40B4-BE49-F238E27FC236}">
                <a16:creationId xmlns:a16="http://schemas.microsoft.com/office/drawing/2014/main" id="{585102F0-B749-4F58-96A5-978EF11406C5}"/>
              </a:ext>
            </a:extLst>
          </p:cNvPr>
          <p:cNvSpPr txBox="1"/>
          <p:nvPr/>
        </p:nvSpPr>
        <p:spPr>
          <a:xfrm>
            <a:off x="6758640" y="6407977"/>
            <a:ext cx="4838700" cy="423193"/>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*For at least the total amount of medical assistance paid of the behalf of Don.</a:t>
            </a:r>
            <a:endParaRPr lang="en-US" sz="1100" i="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63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p:txBody>
          <a:bodyPr/>
          <a:lstStyle/>
          <a:p>
            <a:r>
              <a:rPr lang="en-US" sz="2800" dirty="0">
                <a:solidFill>
                  <a:schemeClr val="accent1"/>
                </a:solidFill>
              </a:rPr>
              <a:t>STEP 3: </a:t>
            </a:r>
            <a:br>
              <a:rPr lang="en-US" sz="2800" dirty="0"/>
            </a:br>
            <a:r>
              <a:rPr lang="en-US" dirty="0"/>
              <a:t>APPLY FOR MEDICAID</a:t>
            </a:r>
            <a:endParaRPr lang="en-GB" dirty="0"/>
          </a:p>
        </p:txBody>
      </p:sp>
      <p:sp>
        <p:nvSpPr>
          <p:cNvPr id="10" name="Content Placeholder 2">
            <a:extLst>
              <a:ext uri="{FF2B5EF4-FFF2-40B4-BE49-F238E27FC236}">
                <a16:creationId xmlns:a16="http://schemas.microsoft.com/office/drawing/2014/main" id="{B10A78B6-DC0C-4879-9ED9-F4CA5078BE01}"/>
              </a:ext>
            </a:extLst>
          </p:cNvPr>
          <p:cNvSpPr>
            <a:spLocks noGrp="1"/>
          </p:cNvSpPr>
          <p:nvPr>
            <p:ph idx="1"/>
          </p:nvPr>
        </p:nvSpPr>
        <p:spPr>
          <a:xfrm>
            <a:off x="838200" y="1690688"/>
            <a:ext cx="10948792" cy="1665725"/>
          </a:xfrm>
        </p:spPr>
        <p:txBody>
          <a:bodyPr>
            <a:normAutofit/>
          </a:bodyPr>
          <a:lstStyle/>
          <a:p>
            <a:r>
              <a:rPr lang="en-US" sz="2000" dirty="0"/>
              <a:t>By purchasing the MCA, Sue eliminates the spend-down amount and Don is immediately eligible for Medicaid.</a:t>
            </a:r>
            <a:endParaRPr lang="en-US" sz="1050" dirty="0"/>
          </a:p>
          <a:p>
            <a:r>
              <a:rPr lang="en-US" sz="2000" dirty="0"/>
              <a:t>Sue’s income will </a:t>
            </a:r>
            <a:r>
              <a:rPr lang="en-US" sz="2000" b="1" dirty="0">
                <a:solidFill>
                  <a:schemeClr val="accent1"/>
                </a:solidFill>
              </a:rPr>
              <a:t>increase to $2,525/month.</a:t>
            </a:r>
            <a:endParaRPr lang="en-GB" sz="2000" dirty="0">
              <a:solidFill>
                <a:schemeClr val="accent1"/>
              </a:solidFill>
            </a:endParaRPr>
          </a:p>
        </p:txBody>
      </p:sp>
      <p:graphicFrame>
        <p:nvGraphicFramePr>
          <p:cNvPr id="14" name="Content Placeholder 3">
            <a:extLst>
              <a:ext uri="{FF2B5EF4-FFF2-40B4-BE49-F238E27FC236}">
                <a16:creationId xmlns:a16="http://schemas.microsoft.com/office/drawing/2014/main" id="{DA7F09D5-E454-48FB-B358-2186F7588EBA}"/>
              </a:ext>
            </a:extLst>
          </p:cNvPr>
          <p:cNvGraphicFramePr>
            <a:graphicFrameLocks/>
          </p:cNvGraphicFramePr>
          <p:nvPr>
            <p:extLst>
              <p:ext uri="{D42A27DB-BD31-4B8C-83A1-F6EECF244321}">
                <p14:modId xmlns:p14="http://schemas.microsoft.com/office/powerpoint/2010/main" val="2112772240"/>
              </p:ext>
            </p:extLst>
          </p:nvPr>
        </p:nvGraphicFramePr>
        <p:xfrm>
          <a:off x="1896204" y="3194109"/>
          <a:ext cx="8399591" cy="191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22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BB0F-6DCD-45DE-B4F6-04A6C65B4071}"/>
              </a:ext>
            </a:extLst>
          </p:cNvPr>
          <p:cNvSpPr>
            <a:spLocks noGrp="1"/>
          </p:cNvSpPr>
          <p:nvPr>
            <p:ph type="title"/>
          </p:nvPr>
        </p:nvSpPr>
        <p:spPr/>
        <p:txBody>
          <a:bodyPr>
            <a:normAutofit/>
          </a:bodyPr>
          <a:lstStyle/>
          <a:p>
            <a:r>
              <a:rPr lang="en-US" sz="2800" dirty="0">
                <a:solidFill>
                  <a:schemeClr val="accent1"/>
                </a:solidFill>
              </a:rPr>
              <a:t>STEP 4:</a:t>
            </a:r>
            <a:br>
              <a:rPr lang="en-US" sz="2800" dirty="0">
                <a:solidFill>
                  <a:schemeClr val="accent1"/>
                </a:solidFill>
              </a:rPr>
            </a:br>
            <a:r>
              <a:rPr lang="en-US" dirty="0"/>
              <a:t>DETERMINE MEDICAID CO-PAY</a:t>
            </a:r>
            <a:endParaRPr lang="en-GB" dirty="0"/>
          </a:p>
        </p:txBody>
      </p:sp>
      <p:graphicFrame>
        <p:nvGraphicFramePr>
          <p:cNvPr id="3" name="Diagram 2">
            <a:extLst>
              <a:ext uri="{FF2B5EF4-FFF2-40B4-BE49-F238E27FC236}">
                <a16:creationId xmlns:a16="http://schemas.microsoft.com/office/drawing/2014/main" id="{2F20CD57-7A5E-4800-A1A9-FF5731A9FC98}"/>
              </a:ext>
            </a:extLst>
          </p:cNvPr>
          <p:cNvGraphicFramePr/>
          <p:nvPr>
            <p:extLst>
              <p:ext uri="{D42A27DB-BD31-4B8C-83A1-F6EECF244321}">
                <p14:modId xmlns:p14="http://schemas.microsoft.com/office/powerpoint/2010/main" val="4127824154"/>
              </p:ext>
            </p:extLst>
          </p:nvPr>
        </p:nvGraphicFramePr>
        <p:xfrm>
          <a:off x="1117601" y="1155544"/>
          <a:ext cx="10032998" cy="668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0E46705B-7D8E-C84C-98A8-0C175777A2D3}"/>
              </a:ext>
            </a:extLst>
          </p:cNvPr>
          <p:cNvGrpSpPr/>
          <p:nvPr/>
        </p:nvGrpSpPr>
        <p:grpSpPr>
          <a:xfrm>
            <a:off x="2135814" y="1807849"/>
            <a:ext cx="7694904" cy="1734042"/>
            <a:chOff x="2135814" y="2128691"/>
            <a:chExt cx="7694904" cy="1734042"/>
          </a:xfrm>
        </p:grpSpPr>
        <p:grpSp>
          <p:nvGrpSpPr>
            <p:cNvPr id="7" name="Group 6">
              <a:extLst>
                <a:ext uri="{FF2B5EF4-FFF2-40B4-BE49-F238E27FC236}">
                  <a16:creationId xmlns:a16="http://schemas.microsoft.com/office/drawing/2014/main" id="{85DF2E45-F3E5-4F1A-BED5-267B7BCDBE07}"/>
                </a:ext>
              </a:extLst>
            </p:cNvPr>
            <p:cNvGrpSpPr/>
            <p:nvPr/>
          </p:nvGrpSpPr>
          <p:grpSpPr>
            <a:xfrm>
              <a:off x="2135814" y="2128691"/>
              <a:ext cx="1715485" cy="1715485"/>
              <a:chOff x="0" y="0"/>
              <a:chExt cx="1715485" cy="1715485"/>
            </a:xfrm>
            <a:solidFill>
              <a:schemeClr val="bg2">
                <a:lumMod val="50000"/>
              </a:schemeClr>
            </a:solidFill>
          </p:grpSpPr>
          <p:sp>
            <p:nvSpPr>
              <p:cNvPr id="20" name="Oval 19">
                <a:extLst>
                  <a:ext uri="{FF2B5EF4-FFF2-40B4-BE49-F238E27FC236}">
                    <a16:creationId xmlns:a16="http://schemas.microsoft.com/office/drawing/2014/main" id="{A59C7B8A-513A-46D6-8669-4C81D611141D}"/>
                  </a:ext>
                </a:extLst>
              </p:cNvPr>
              <p:cNvSpPr/>
              <p:nvPr/>
            </p:nvSpPr>
            <p:spPr>
              <a:xfrm>
                <a:off x="0" y="0"/>
                <a:ext cx="1715485" cy="1715485"/>
              </a:xfrm>
              <a:prstGeom prst="ellipse">
                <a:avLst/>
              </a:prstGeom>
              <a:grp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6FD8117A-9E74-4831-B52E-F004047CCD01}"/>
                  </a:ext>
                </a:extLst>
              </p:cNvPr>
              <p:cNvSpPr txBox="1"/>
              <p:nvPr/>
            </p:nvSpPr>
            <p:spPr>
              <a:xfrm>
                <a:off x="251227" y="251227"/>
                <a:ext cx="1213031" cy="12130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b="0" i="0" kern="1200" dirty="0">
                    <a:latin typeface="Arial" panose="020B0604020202020204" pitchFamily="34" charset="0"/>
                    <a:cs typeface="Arial" panose="020B0604020202020204" pitchFamily="34" charset="0"/>
                  </a:rPr>
                  <a:t>Sue’s MMNA:</a:t>
                </a:r>
                <a:br>
                  <a:rPr lang="en-US" sz="2000" kern="1200" dirty="0">
                    <a:latin typeface="Arial" panose="020B0604020202020204" pitchFamily="34" charset="0"/>
                    <a:cs typeface="Arial" panose="020B0604020202020204" pitchFamily="34" charset="0"/>
                  </a:rPr>
                </a:br>
                <a:r>
                  <a:rPr lang="en-US" sz="2400" b="1" kern="1200" dirty="0">
                    <a:latin typeface="Arial" panose="020B0604020202020204" pitchFamily="34" charset="0"/>
                    <a:cs typeface="Arial" panose="020B0604020202020204" pitchFamily="34" charset="0"/>
                  </a:rPr>
                  <a:t>$3,435</a:t>
                </a:r>
                <a:endParaRPr lang="en-US" sz="2000" b="1" kern="12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98938158-7C91-4860-B556-043C3AF1FAAE}"/>
                </a:ext>
              </a:extLst>
            </p:cNvPr>
            <p:cNvGrpSpPr/>
            <p:nvPr/>
          </p:nvGrpSpPr>
          <p:grpSpPr>
            <a:xfrm>
              <a:off x="3991891" y="2507500"/>
              <a:ext cx="994981" cy="994981"/>
              <a:chOff x="1856077" y="378809"/>
              <a:chExt cx="994981" cy="994981"/>
            </a:xfrm>
            <a:solidFill>
              <a:schemeClr val="bg2">
                <a:lumMod val="50000"/>
              </a:schemeClr>
            </a:solidFill>
          </p:grpSpPr>
          <p:sp>
            <p:nvSpPr>
              <p:cNvPr id="18" name="Minus Sign 17">
                <a:extLst>
                  <a:ext uri="{FF2B5EF4-FFF2-40B4-BE49-F238E27FC236}">
                    <a16:creationId xmlns:a16="http://schemas.microsoft.com/office/drawing/2014/main" id="{2040B5A0-8795-4C15-8AF2-EAD40AC035F0}"/>
                  </a:ext>
                </a:extLst>
              </p:cNvPr>
              <p:cNvSpPr/>
              <p:nvPr/>
            </p:nvSpPr>
            <p:spPr>
              <a:xfrm>
                <a:off x="1856077" y="378809"/>
                <a:ext cx="994981" cy="994981"/>
              </a:xfrm>
              <a:prstGeom prst="mathMinus">
                <a:avLst/>
              </a:prstGeom>
              <a:grpFill/>
            </p:spPr>
            <p:style>
              <a:lnRef idx="0">
                <a:schemeClr val="accent1">
                  <a:shade val="90000"/>
                  <a:hueOff val="0"/>
                  <a:satOff val="0"/>
                  <a:lumOff val="0"/>
                  <a:alphaOff val="0"/>
                </a:schemeClr>
              </a:lnRef>
              <a:fillRef idx="1">
                <a:scrgbClr r="0" g="0" b="0"/>
              </a:fillRef>
              <a:effectRef idx="0">
                <a:schemeClr val="accent1">
                  <a:shade val="90000"/>
                  <a:hueOff val="0"/>
                  <a:satOff val="0"/>
                  <a:lumOff val="0"/>
                  <a:alphaOff val="0"/>
                </a:schemeClr>
              </a:effectRef>
              <a:fontRef idx="minor">
                <a:schemeClr val="lt1"/>
              </a:fontRef>
            </p:style>
          </p:sp>
          <p:sp>
            <p:nvSpPr>
              <p:cNvPr id="19" name="Minus Sign 6">
                <a:extLst>
                  <a:ext uri="{FF2B5EF4-FFF2-40B4-BE49-F238E27FC236}">
                    <a16:creationId xmlns:a16="http://schemas.microsoft.com/office/drawing/2014/main" id="{A753BA50-E498-4178-8510-B2B463A6F1E3}"/>
                  </a:ext>
                </a:extLst>
              </p:cNvPr>
              <p:cNvSpPr txBox="1"/>
              <p:nvPr/>
            </p:nvSpPr>
            <p:spPr>
              <a:xfrm>
                <a:off x="1987962" y="759290"/>
                <a:ext cx="731211" cy="2340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grpSp>
          <p:nvGrpSpPr>
            <p:cNvPr id="9" name="Group 8">
              <a:extLst>
                <a:ext uri="{FF2B5EF4-FFF2-40B4-BE49-F238E27FC236}">
                  <a16:creationId xmlns:a16="http://schemas.microsoft.com/office/drawing/2014/main" id="{B3CCE2B3-156A-4FA5-BB9D-4B4AB3CB0108}"/>
                </a:ext>
              </a:extLst>
            </p:cNvPr>
            <p:cNvGrpSpPr/>
            <p:nvPr/>
          </p:nvGrpSpPr>
          <p:grpSpPr>
            <a:xfrm>
              <a:off x="5126171" y="2147248"/>
              <a:ext cx="1715485" cy="1715485"/>
              <a:chOff x="2990357" y="18557"/>
              <a:chExt cx="1715485" cy="1715485"/>
            </a:xfrm>
            <a:solidFill>
              <a:schemeClr val="bg2">
                <a:lumMod val="50000"/>
              </a:schemeClr>
            </a:solidFill>
          </p:grpSpPr>
          <p:sp>
            <p:nvSpPr>
              <p:cNvPr id="16" name="Oval 15">
                <a:extLst>
                  <a:ext uri="{FF2B5EF4-FFF2-40B4-BE49-F238E27FC236}">
                    <a16:creationId xmlns:a16="http://schemas.microsoft.com/office/drawing/2014/main" id="{26D8AB2F-3C13-4D6D-9848-071A6F6B92E0}"/>
                  </a:ext>
                </a:extLst>
              </p:cNvPr>
              <p:cNvSpPr/>
              <p:nvPr/>
            </p:nvSpPr>
            <p:spPr>
              <a:xfrm>
                <a:off x="2990357" y="18557"/>
                <a:ext cx="1715485" cy="1715485"/>
              </a:xfrm>
              <a:prstGeom prst="ellipse">
                <a:avLst/>
              </a:prstGeom>
              <a:grpFill/>
            </p:spPr>
            <p:style>
              <a:lnRef idx="2">
                <a:schemeClr val="lt1">
                  <a:hueOff val="0"/>
                  <a:satOff val="0"/>
                  <a:lumOff val="0"/>
                  <a:alphaOff val="0"/>
                </a:schemeClr>
              </a:lnRef>
              <a:fillRef idx="1">
                <a:scrgbClr r="0" g="0" b="0"/>
              </a:fillRef>
              <a:effectRef idx="0">
                <a:schemeClr val="accent1">
                  <a:shade val="80000"/>
                  <a:hueOff val="153123"/>
                  <a:satOff val="-2196"/>
                  <a:lumOff val="12807"/>
                  <a:alphaOff val="0"/>
                </a:schemeClr>
              </a:effectRef>
              <a:fontRef idx="minor">
                <a:schemeClr val="lt1"/>
              </a:fontRef>
            </p:style>
          </p:sp>
          <p:sp>
            <p:nvSpPr>
              <p:cNvPr id="17" name="Oval 8">
                <a:extLst>
                  <a:ext uri="{FF2B5EF4-FFF2-40B4-BE49-F238E27FC236}">
                    <a16:creationId xmlns:a16="http://schemas.microsoft.com/office/drawing/2014/main" id="{31BDEA49-79B1-4EC1-A1C1-143B98CEF1EC}"/>
                  </a:ext>
                </a:extLst>
              </p:cNvPr>
              <p:cNvSpPr txBox="1"/>
              <p:nvPr/>
            </p:nvSpPr>
            <p:spPr>
              <a:xfrm>
                <a:off x="3241584" y="269784"/>
                <a:ext cx="1213031" cy="12130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b="0" i="0" kern="1200" dirty="0">
                    <a:latin typeface="Arial" panose="020B0604020202020204" pitchFamily="34" charset="0"/>
                    <a:cs typeface="Arial" panose="020B0604020202020204" pitchFamily="34" charset="0"/>
                  </a:rPr>
                  <a:t>Sue’s Total Income:</a:t>
                </a:r>
                <a:br>
                  <a:rPr lang="en-US" sz="2000" kern="1200" dirty="0">
                    <a:latin typeface="Arial" panose="020B0604020202020204" pitchFamily="34" charset="0"/>
                    <a:cs typeface="Arial" panose="020B0604020202020204" pitchFamily="34" charset="0"/>
                  </a:rPr>
                </a:br>
                <a:r>
                  <a:rPr lang="en-US" sz="2400" b="1" kern="1200" dirty="0">
                    <a:latin typeface="Arial" panose="020B0604020202020204" pitchFamily="34" charset="0"/>
                    <a:cs typeface="Arial" panose="020B0604020202020204" pitchFamily="34" charset="0"/>
                  </a:rPr>
                  <a:t>$2,525</a:t>
                </a:r>
                <a:endParaRPr lang="en-US" sz="2000" b="1" kern="1200" dirty="0">
                  <a:latin typeface="Arial" panose="020B0604020202020204" pitchFamily="34" charset="0"/>
                  <a:cs typeface="Arial" panose="020B0604020202020204" pitchFamily="34" charset="0"/>
                </a:endParaRPr>
              </a:p>
            </p:txBody>
          </p:sp>
        </p:grpSp>
        <p:sp>
          <p:nvSpPr>
            <p:cNvPr id="14" name="Equals 13">
              <a:extLst>
                <a:ext uri="{FF2B5EF4-FFF2-40B4-BE49-F238E27FC236}">
                  <a16:creationId xmlns:a16="http://schemas.microsoft.com/office/drawing/2014/main" id="{A3FB0C9F-6DB3-49F2-9E9E-DCC01C905B7B}"/>
                </a:ext>
              </a:extLst>
            </p:cNvPr>
            <p:cNvSpPr/>
            <p:nvPr/>
          </p:nvSpPr>
          <p:spPr>
            <a:xfrm>
              <a:off x="6980954" y="2507500"/>
              <a:ext cx="994981" cy="994981"/>
            </a:xfrm>
            <a:prstGeom prst="mathEqual">
              <a:avLst/>
            </a:prstGeom>
            <a:solidFill>
              <a:schemeClr val="bg2">
                <a:lumMod val="50000"/>
              </a:schemeClr>
            </a:solidFill>
          </p:spPr>
          <p:style>
            <a:lnRef idx="0">
              <a:schemeClr val="accent1">
                <a:shade val="90000"/>
                <a:hueOff val="306302"/>
                <a:satOff val="-4255"/>
                <a:lumOff val="22954"/>
                <a:alphaOff val="0"/>
              </a:schemeClr>
            </a:lnRef>
            <a:fillRef idx="1">
              <a:scrgbClr r="0" g="0" b="0"/>
            </a:fillRef>
            <a:effectRef idx="0">
              <a:schemeClr val="accent1">
                <a:shade val="90000"/>
                <a:hueOff val="306302"/>
                <a:satOff val="-4255"/>
                <a:lumOff val="22954"/>
                <a:alphaOff val="0"/>
              </a:schemeClr>
            </a:effectRef>
            <a:fontRef idx="minor">
              <a:schemeClr val="lt1"/>
            </a:fontRef>
          </p:style>
          <p:txBody>
            <a:bodyPr/>
            <a:lstStyle/>
            <a:p>
              <a:endParaRPr lang="en-US" dirty="0"/>
            </a:p>
          </p:txBody>
        </p:sp>
        <p:grpSp>
          <p:nvGrpSpPr>
            <p:cNvPr id="11" name="Group 10">
              <a:extLst>
                <a:ext uri="{FF2B5EF4-FFF2-40B4-BE49-F238E27FC236}">
                  <a16:creationId xmlns:a16="http://schemas.microsoft.com/office/drawing/2014/main" id="{8AB7FB64-06A1-460E-AAF0-C475333667E2}"/>
                </a:ext>
              </a:extLst>
            </p:cNvPr>
            <p:cNvGrpSpPr/>
            <p:nvPr/>
          </p:nvGrpSpPr>
          <p:grpSpPr>
            <a:xfrm>
              <a:off x="8115233" y="2147248"/>
              <a:ext cx="1715485" cy="1715485"/>
              <a:chOff x="5979419" y="18557"/>
              <a:chExt cx="1715485" cy="1715485"/>
            </a:xfrm>
            <a:solidFill>
              <a:schemeClr val="accent1"/>
            </a:solidFill>
          </p:grpSpPr>
          <p:sp>
            <p:nvSpPr>
              <p:cNvPr id="12" name="Oval 11">
                <a:extLst>
                  <a:ext uri="{FF2B5EF4-FFF2-40B4-BE49-F238E27FC236}">
                    <a16:creationId xmlns:a16="http://schemas.microsoft.com/office/drawing/2014/main" id="{ADD6F365-E74D-44A8-B53A-C015C6FE384C}"/>
                  </a:ext>
                </a:extLst>
              </p:cNvPr>
              <p:cNvSpPr/>
              <p:nvPr/>
            </p:nvSpPr>
            <p:spPr>
              <a:xfrm>
                <a:off x="5979419" y="18557"/>
                <a:ext cx="1715485" cy="1715485"/>
              </a:xfrm>
              <a:prstGeom prst="ellipse">
                <a:avLst/>
              </a:prstGeom>
              <a:grpFill/>
            </p:spPr>
            <p:style>
              <a:lnRef idx="2">
                <a:schemeClr val="lt1">
                  <a:hueOff val="0"/>
                  <a:satOff val="0"/>
                  <a:lumOff val="0"/>
                  <a:alphaOff val="0"/>
                </a:schemeClr>
              </a:lnRef>
              <a:fillRef idx="1">
                <a:scrgbClr r="0" g="0" b="0"/>
              </a:fillRef>
              <a:effectRef idx="0">
                <a:schemeClr val="accent1">
                  <a:shade val="80000"/>
                  <a:hueOff val="306246"/>
                  <a:satOff val="-4392"/>
                  <a:lumOff val="25615"/>
                  <a:alphaOff val="0"/>
                </a:schemeClr>
              </a:effectRef>
              <a:fontRef idx="minor">
                <a:schemeClr val="lt1"/>
              </a:fontRef>
            </p:style>
          </p:sp>
          <p:sp>
            <p:nvSpPr>
              <p:cNvPr id="13" name="Oval 12">
                <a:extLst>
                  <a:ext uri="{FF2B5EF4-FFF2-40B4-BE49-F238E27FC236}">
                    <a16:creationId xmlns:a16="http://schemas.microsoft.com/office/drawing/2014/main" id="{C5560360-80DC-4066-BAA0-E35951B6491E}"/>
                  </a:ext>
                </a:extLst>
              </p:cNvPr>
              <p:cNvSpPr txBox="1"/>
              <p:nvPr/>
            </p:nvSpPr>
            <p:spPr>
              <a:xfrm>
                <a:off x="6230646" y="269784"/>
                <a:ext cx="1213031" cy="12130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Shift from Don’s Income: </a:t>
                </a:r>
                <a:r>
                  <a:rPr lang="en-US" sz="2400" b="1" kern="1200" dirty="0">
                    <a:latin typeface="Arial" panose="020B0604020202020204" pitchFamily="34" charset="0"/>
                    <a:cs typeface="Arial" panose="020B0604020202020204" pitchFamily="34" charset="0"/>
                  </a:rPr>
                  <a:t>$910</a:t>
                </a:r>
                <a:endParaRPr lang="en-US" sz="2000" b="1"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58085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B474-396D-4B30-8626-0C86ECC4DBCB}"/>
              </a:ext>
            </a:extLst>
          </p:cNvPr>
          <p:cNvSpPr>
            <a:spLocks noGrp="1"/>
          </p:cNvSpPr>
          <p:nvPr>
            <p:ph type="title"/>
          </p:nvPr>
        </p:nvSpPr>
        <p:spPr/>
        <p:txBody>
          <a:bodyPr/>
          <a:lstStyle/>
          <a:p>
            <a:r>
              <a:rPr lang="en-US" dirty="0"/>
              <a:t>ECONOMIC RESULTS</a:t>
            </a:r>
            <a:endParaRPr lang="en-GB" dirty="0"/>
          </a:p>
        </p:txBody>
      </p:sp>
      <p:sp>
        <p:nvSpPr>
          <p:cNvPr id="10" name="Content Placeholder 2">
            <a:extLst>
              <a:ext uri="{FF2B5EF4-FFF2-40B4-BE49-F238E27FC236}">
                <a16:creationId xmlns:a16="http://schemas.microsoft.com/office/drawing/2014/main" id="{B10A78B6-DC0C-4879-9ED9-F4CA5078BE01}"/>
              </a:ext>
            </a:extLst>
          </p:cNvPr>
          <p:cNvSpPr>
            <a:spLocks noGrp="1"/>
          </p:cNvSpPr>
          <p:nvPr>
            <p:ph idx="1"/>
          </p:nvPr>
        </p:nvSpPr>
        <p:spPr>
          <a:xfrm>
            <a:off x="2173169" y="1690688"/>
            <a:ext cx="8591134" cy="4504372"/>
          </a:xfrm>
        </p:spPr>
        <p:txBody>
          <a:bodyPr>
            <a:normAutofit/>
          </a:bodyPr>
          <a:lstStyle/>
          <a:p>
            <a:pPr marL="0" indent="0">
              <a:buNone/>
            </a:pPr>
            <a:r>
              <a:rPr lang="en-US" sz="2400" dirty="0"/>
              <a:t>Sue’s income will </a:t>
            </a:r>
            <a:r>
              <a:rPr lang="en-US" sz="2400" b="1" dirty="0">
                <a:solidFill>
                  <a:schemeClr val="accent1"/>
                </a:solidFill>
              </a:rPr>
              <a:t>increase to $3,435 a month</a:t>
            </a:r>
            <a:r>
              <a:rPr lang="en-US" sz="2400" dirty="0">
                <a:solidFill>
                  <a:schemeClr val="accent1"/>
                </a:solidFill>
              </a:rPr>
              <a:t>.</a:t>
            </a:r>
          </a:p>
          <a:p>
            <a:pPr marL="0" indent="0">
              <a:buNone/>
            </a:pPr>
            <a:endParaRPr lang="en-US" sz="1100" dirty="0">
              <a:solidFill>
                <a:schemeClr val="accent1"/>
              </a:solidFill>
            </a:endParaRPr>
          </a:p>
          <a:p>
            <a:pPr marL="0" indent="0">
              <a:buNone/>
            </a:pPr>
            <a:r>
              <a:rPr lang="en-US" sz="2400" dirty="0"/>
              <a:t>She has the income she needs to continue living comfortably in the community.</a:t>
            </a:r>
          </a:p>
          <a:p>
            <a:pPr marL="0" indent="0">
              <a:buNone/>
            </a:pPr>
            <a:endParaRPr lang="en-US" sz="1100" dirty="0"/>
          </a:p>
          <a:p>
            <a:pPr marL="0" indent="0">
              <a:buNone/>
            </a:pPr>
            <a:r>
              <a:rPr lang="en-US" sz="2400" dirty="0"/>
              <a:t>The couple was expected to pay $8,000/month for Don’s care and now are only paying $1,040/month for Don’s Medicaid co-pay, experiencing a </a:t>
            </a:r>
            <a:r>
              <a:rPr lang="en-US" sz="2400" b="1" dirty="0">
                <a:solidFill>
                  <a:schemeClr val="accent1"/>
                </a:solidFill>
              </a:rPr>
              <a:t>monthly savings of $6,960.</a:t>
            </a:r>
          </a:p>
          <a:p>
            <a:pPr marL="0" indent="0">
              <a:buNone/>
            </a:pPr>
            <a:endParaRPr lang="en-US" sz="1100" dirty="0"/>
          </a:p>
          <a:p>
            <a:pPr marL="0" indent="0">
              <a:buNone/>
            </a:pPr>
            <a:r>
              <a:rPr lang="en-US" sz="2400" dirty="0"/>
              <a:t>Had they done nothing, Don and Sue would have exhausted their spend-down amount in 20 months before Don would be eligible for benefits.</a:t>
            </a:r>
            <a:endParaRPr lang="en-GB" sz="2400" dirty="0"/>
          </a:p>
        </p:txBody>
      </p:sp>
      <p:pic>
        <p:nvPicPr>
          <p:cNvPr id="4" name="Graphic 3" descr="Money">
            <a:extLst>
              <a:ext uri="{FF2B5EF4-FFF2-40B4-BE49-F238E27FC236}">
                <a16:creationId xmlns:a16="http://schemas.microsoft.com/office/drawing/2014/main" id="{0F69ADE1-2953-254C-B7BD-E19D4D065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015" y="1548063"/>
            <a:ext cx="685800" cy="685800"/>
          </a:xfrm>
          <a:prstGeom prst="rect">
            <a:avLst/>
          </a:prstGeom>
        </p:spPr>
      </p:pic>
      <p:pic>
        <p:nvPicPr>
          <p:cNvPr id="6" name="Graphic 5" descr="Flip calendar">
            <a:extLst>
              <a:ext uri="{FF2B5EF4-FFF2-40B4-BE49-F238E27FC236}">
                <a16:creationId xmlns:a16="http://schemas.microsoft.com/office/drawing/2014/main" id="{9FD96B3A-B92B-BE49-8A57-6C3D4BD2DE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015" y="5123153"/>
            <a:ext cx="685801" cy="685801"/>
          </a:xfrm>
          <a:prstGeom prst="rect">
            <a:avLst/>
          </a:prstGeom>
        </p:spPr>
      </p:pic>
      <p:pic>
        <p:nvPicPr>
          <p:cNvPr id="8" name="Graphic 7" descr="Coins">
            <a:extLst>
              <a:ext uri="{FF2B5EF4-FFF2-40B4-BE49-F238E27FC236}">
                <a16:creationId xmlns:a16="http://schemas.microsoft.com/office/drawing/2014/main" id="{337A47A2-7479-E64F-9F50-1D4AF6714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944" y="2463820"/>
            <a:ext cx="685800" cy="685800"/>
          </a:xfrm>
          <a:prstGeom prst="rect">
            <a:avLst/>
          </a:prstGeom>
        </p:spPr>
      </p:pic>
      <p:pic>
        <p:nvPicPr>
          <p:cNvPr id="11" name="Graphic 10" descr="Bar graph with upward trend">
            <a:extLst>
              <a:ext uri="{FF2B5EF4-FFF2-40B4-BE49-F238E27FC236}">
                <a16:creationId xmlns:a16="http://schemas.microsoft.com/office/drawing/2014/main" id="{0611E6FF-DE65-E940-B56F-5AEE7D9854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015" y="3726579"/>
            <a:ext cx="685800" cy="685800"/>
          </a:xfrm>
          <a:prstGeom prst="rect">
            <a:avLst/>
          </a:prstGeom>
        </p:spPr>
      </p:pic>
    </p:spTree>
    <p:extLst>
      <p:ext uri="{BB962C8B-B14F-4D97-AF65-F5344CB8AC3E}">
        <p14:creationId xmlns:p14="http://schemas.microsoft.com/office/powerpoint/2010/main" val="178094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9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6F075-B737-4F42-AE71-29FFC4D1DA36}"/>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DDE9B-6BD3-B740-960B-53A67485D10F}"/>
              </a:ext>
            </a:extLst>
          </p:cNvPr>
          <p:cNvSpPr>
            <a:spLocks noGrp="1"/>
          </p:cNvSpPr>
          <p:nvPr>
            <p:ph type="title"/>
          </p:nvPr>
        </p:nvSpPr>
        <p:spPr>
          <a:xfrm>
            <a:off x="831850" y="1575923"/>
            <a:ext cx="10515600" cy="2852737"/>
          </a:xfrm>
        </p:spPr>
        <p:txBody>
          <a:bodyPr/>
          <a:lstStyle/>
          <a:p>
            <a:r>
              <a:rPr lang="en-US" dirty="0">
                <a:solidFill>
                  <a:schemeClr val="accent1"/>
                </a:solidFill>
              </a:rPr>
              <a:t>CONTACT ME</a:t>
            </a:r>
          </a:p>
        </p:txBody>
      </p:sp>
      <p:sp>
        <p:nvSpPr>
          <p:cNvPr id="3" name="Text Placeholder 2">
            <a:extLst>
              <a:ext uri="{FF2B5EF4-FFF2-40B4-BE49-F238E27FC236}">
                <a16:creationId xmlns:a16="http://schemas.microsoft.com/office/drawing/2014/main" id="{6B077ABA-049E-214B-88EB-AF7F36B379AC}"/>
              </a:ext>
            </a:extLst>
          </p:cNvPr>
          <p:cNvSpPr>
            <a:spLocks noGrp="1"/>
          </p:cNvSpPr>
          <p:nvPr>
            <p:ph type="body" idx="1"/>
          </p:nvPr>
        </p:nvSpPr>
        <p:spPr>
          <a:xfrm>
            <a:off x="831850" y="4800075"/>
            <a:ext cx="10515600" cy="1500187"/>
          </a:xfrm>
        </p:spPr>
        <p:txBody>
          <a:bodyPr/>
          <a:lstStyle/>
          <a:p>
            <a:r>
              <a:rPr lang="en-US" i="1" dirty="0">
                <a:solidFill>
                  <a:schemeClr val="bg1"/>
                </a:solidFill>
              </a:rPr>
              <a:t>[Agent contact info here]</a:t>
            </a:r>
          </a:p>
        </p:txBody>
      </p:sp>
      <p:cxnSp>
        <p:nvCxnSpPr>
          <p:cNvPr id="9" name="Straight Connector 8">
            <a:extLst>
              <a:ext uri="{FF2B5EF4-FFF2-40B4-BE49-F238E27FC236}">
                <a16:creationId xmlns:a16="http://schemas.microsoft.com/office/drawing/2014/main" id="{A6ED5218-08A0-0840-B9FB-56ECA5FADA6C}"/>
              </a:ext>
            </a:extLst>
          </p:cNvPr>
          <p:cNvCxnSpPr>
            <a:cxnSpLocks/>
          </p:cNvCxnSpPr>
          <p:nvPr/>
        </p:nvCxnSpPr>
        <p:spPr>
          <a:xfrm>
            <a:off x="955287" y="4529019"/>
            <a:ext cx="59101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3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765BB-C6FD-4E83-A66F-F61CBE8C8999}"/>
              </a:ext>
            </a:extLst>
          </p:cNvPr>
          <p:cNvSpPr>
            <a:spLocks noGrp="1"/>
          </p:cNvSpPr>
          <p:nvPr>
            <p:ph type="title"/>
          </p:nvPr>
        </p:nvSpPr>
        <p:spPr/>
        <p:txBody>
          <a:bodyPr/>
          <a:lstStyle/>
          <a:p>
            <a:r>
              <a:rPr lang="en-US" dirty="0"/>
              <a:t>ABOUT ME</a:t>
            </a:r>
          </a:p>
        </p:txBody>
      </p:sp>
      <p:sp>
        <p:nvSpPr>
          <p:cNvPr id="6" name="Content Placeholder 5">
            <a:extLst>
              <a:ext uri="{FF2B5EF4-FFF2-40B4-BE49-F238E27FC236}">
                <a16:creationId xmlns:a16="http://schemas.microsoft.com/office/drawing/2014/main" id="{2AD64AAA-5ACE-40C6-9996-9210BD353E32}"/>
              </a:ext>
            </a:extLst>
          </p:cNvPr>
          <p:cNvSpPr>
            <a:spLocks noGrp="1"/>
          </p:cNvSpPr>
          <p:nvPr>
            <p:ph idx="1"/>
          </p:nvPr>
        </p:nvSpPr>
        <p:spPr/>
        <p:txBody>
          <a:bodyPr>
            <a:normAutofit/>
          </a:bodyPr>
          <a:lstStyle/>
          <a:p>
            <a:r>
              <a:rPr lang="en-US" sz="2400" i="1" dirty="0">
                <a:highlight>
                  <a:srgbClr val="FFFF00"/>
                </a:highlight>
              </a:rPr>
              <a:t>[Info about the agent]</a:t>
            </a:r>
          </a:p>
        </p:txBody>
      </p:sp>
    </p:spTree>
    <p:extLst>
      <p:ext uri="{BB962C8B-B14F-4D97-AF65-F5344CB8AC3E}">
        <p14:creationId xmlns:p14="http://schemas.microsoft.com/office/powerpoint/2010/main" val="354114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765BB-C6FD-4E83-A66F-F61CBE8C8999}"/>
              </a:ext>
            </a:extLst>
          </p:cNvPr>
          <p:cNvSpPr>
            <a:spLocks noGrp="1"/>
          </p:cNvSpPr>
          <p:nvPr>
            <p:ph type="title"/>
          </p:nvPr>
        </p:nvSpPr>
        <p:spPr/>
        <p:txBody>
          <a:bodyPr/>
          <a:lstStyle/>
          <a:p>
            <a:r>
              <a:rPr lang="en-US" dirty="0"/>
              <a:t>ABOUT ME</a:t>
            </a:r>
          </a:p>
        </p:txBody>
      </p:sp>
      <p:sp>
        <p:nvSpPr>
          <p:cNvPr id="6" name="Content Placeholder 5">
            <a:extLst>
              <a:ext uri="{FF2B5EF4-FFF2-40B4-BE49-F238E27FC236}">
                <a16:creationId xmlns:a16="http://schemas.microsoft.com/office/drawing/2014/main" id="{2AD64AAA-5ACE-40C6-9996-9210BD353E32}"/>
              </a:ext>
            </a:extLst>
          </p:cNvPr>
          <p:cNvSpPr>
            <a:spLocks noGrp="1"/>
          </p:cNvSpPr>
          <p:nvPr>
            <p:ph idx="1"/>
          </p:nvPr>
        </p:nvSpPr>
        <p:spPr/>
        <p:txBody>
          <a:bodyPr>
            <a:normAutofit/>
          </a:bodyPr>
          <a:lstStyle/>
          <a:p>
            <a:r>
              <a:rPr lang="en-US" sz="2400" i="1" dirty="0">
                <a:highlight>
                  <a:srgbClr val="FFFF00"/>
                </a:highlight>
              </a:rPr>
              <a:t>[More info about the agent (if necessary)]</a:t>
            </a:r>
          </a:p>
        </p:txBody>
      </p:sp>
    </p:spTree>
    <p:extLst>
      <p:ext uri="{BB962C8B-B14F-4D97-AF65-F5344CB8AC3E}">
        <p14:creationId xmlns:p14="http://schemas.microsoft.com/office/powerpoint/2010/main" val="381144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8D2566-3D8C-488C-98E7-FDD0F75EB7F4}"/>
              </a:ext>
            </a:extLst>
          </p:cNvPr>
          <p:cNvSpPr>
            <a:spLocks noGrp="1"/>
          </p:cNvSpPr>
          <p:nvPr>
            <p:ph type="title"/>
          </p:nvPr>
        </p:nvSpPr>
        <p:spPr>
          <a:xfrm>
            <a:off x="434898" y="365488"/>
            <a:ext cx="3824868" cy="1907067"/>
          </a:xfrm>
          <a:noFill/>
          <a:ln w="19050">
            <a:solidFill>
              <a:schemeClr val="tx1"/>
            </a:solidFill>
          </a:ln>
        </p:spPr>
        <p:txBody>
          <a:bodyPr wrap="square" anchor="ctr">
            <a:normAutofit/>
          </a:bodyPr>
          <a:lstStyle/>
          <a:p>
            <a:pPr algn="ctr"/>
            <a:r>
              <a:rPr lang="en-US" sz="3600" dirty="0"/>
              <a:t>PAYING FOR LONG-TERM CARE</a:t>
            </a:r>
            <a:endParaRPr lang="en-GB" sz="3600" dirty="0"/>
          </a:p>
        </p:txBody>
      </p:sp>
      <p:sp>
        <p:nvSpPr>
          <p:cNvPr id="3" name="Content Placeholder 2">
            <a:extLst>
              <a:ext uri="{FF2B5EF4-FFF2-40B4-BE49-F238E27FC236}">
                <a16:creationId xmlns:a16="http://schemas.microsoft.com/office/drawing/2014/main" id="{86B54730-D6D6-4995-9033-196EFFDBBCA9}"/>
              </a:ext>
            </a:extLst>
          </p:cNvPr>
          <p:cNvSpPr>
            <a:spLocks noGrp="1"/>
          </p:cNvSpPr>
          <p:nvPr>
            <p:ph idx="1"/>
          </p:nvPr>
        </p:nvSpPr>
        <p:spPr>
          <a:xfrm>
            <a:off x="643468" y="2638043"/>
            <a:ext cx="3363974" cy="3415623"/>
          </a:xfrm>
        </p:spPr>
        <p:txBody>
          <a:bodyPr>
            <a:normAutofit/>
          </a:bodyPr>
          <a:lstStyle/>
          <a:p>
            <a:r>
              <a:rPr lang="en-US" sz="1700" b="1" dirty="0">
                <a:solidFill>
                  <a:schemeClr val="accent1"/>
                </a:solidFill>
              </a:rPr>
              <a:t>AVERAGE COST</a:t>
            </a:r>
            <a:r>
              <a:rPr lang="en-US" sz="1700" dirty="0">
                <a:solidFill>
                  <a:schemeClr val="accent1"/>
                </a:solidFill>
              </a:rPr>
              <a:t> </a:t>
            </a:r>
            <a:r>
              <a:rPr lang="en-US" sz="1700" dirty="0"/>
              <a:t>for nursing home care is $7,908/month (for a semi-private room)</a:t>
            </a:r>
          </a:p>
          <a:p>
            <a:pPr lvl="1"/>
            <a:r>
              <a:rPr lang="en-US" sz="1700" i="1" dirty="0"/>
              <a:t>This amounts to almost $100,000 a year!</a:t>
            </a:r>
          </a:p>
          <a:p>
            <a:r>
              <a:rPr lang="en-US" sz="1700" b="1" dirty="0">
                <a:solidFill>
                  <a:schemeClr val="accent1"/>
                </a:solidFill>
              </a:rPr>
              <a:t>AVERAGE STAY </a:t>
            </a:r>
            <a:r>
              <a:rPr lang="en-US" sz="1700" dirty="0"/>
              <a:t>in a nursing home is 2.3 years</a:t>
            </a:r>
          </a:p>
          <a:p>
            <a:r>
              <a:rPr lang="en-US" sz="1700" b="1" dirty="0">
                <a:solidFill>
                  <a:schemeClr val="accent1"/>
                </a:solidFill>
              </a:rPr>
              <a:t>MEDICAID PAYS FOR ABOUT HALF </a:t>
            </a:r>
            <a:r>
              <a:rPr lang="en-US" sz="1700" dirty="0"/>
              <a:t>of all long-term care costs in the U.S.</a:t>
            </a:r>
          </a:p>
        </p:txBody>
      </p:sp>
      <p:pic>
        <p:nvPicPr>
          <p:cNvPr id="5" name="Picture 4">
            <a:extLst>
              <a:ext uri="{FF2B5EF4-FFF2-40B4-BE49-F238E27FC236}">
                <a16:creationId xmlns:a16="http://schemas.microsoft.com/office/drawing/2014/main" id="{8AE05C68-C44A-0F4B-A910-5C6273093D08}"/>
              </a:ext>
            </a:extLst>
          </p:cNvPr>
          <p:cNvPicPr>
            <a:picLocks noChangeAspect="1"/>
          </p:cNvPicPr>
          <p:nvPr/>
        </p:nvPicPr>
        <p:blipFill rotWithShape="1">
          <a:blip r:embed="rId2">
            <a:extLst>
              <a:ext uri="{28A0092B-C50C-407E-A947-70E740481C1C}">
                <a14:useLocalDpi xmlns:a14="http://schemas.microsoft.com/office/drawing/2010/main" val="0"/>
              </a:ext>
            </a:extLst>
          </a:blip>
          <a:srcRect l="19694" t="4296" r="8418" b="-5088"/>
          <a:stretch/>
        </p:blipFill>
        <p:spPr>
          <a:xfrm flipH="1">
            <a:off x="4650910" y="0"/>
            <a:ext cx="7720960" cy="7225990"/>
          </a:xfrm>
          <a:prstGeom prst="rect">
            <a:avLst/>
          </a:prstGeom>
        </p:spPr>
      </p:pic>
    </p:spTree>
    <p:extLst>
      <p:ext uri="{BB962C8B-B14F-4D97-AF65-F5344CB8AC3E}">
        <p14:creationId xmlns:p14="http://schemas.microsoft.com/office/powerpoint/2010/main" val="42677254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0B83-F5FC-4150-9399-FFCC7C78FFC7}"/>
              </a:ext>
            </a:extLst>
          </p:cNvPr>
          <p:cNvSpPr>
            <a:spLocks noGrp="1"/>
          </p:cNvSpPr>
          <p:nvPr>
            <p:ph type="title"/>
          </p:nvPr>
        </p:nvSpPr>
        <p:spPr>
          <a:xfrm>
            <a:off x="838200" y="365125"/>
            <a:ext cx="6254496" cy="1828800"/>
          </a:xfrm>
        </p:spPr>
        <p:txBody>
          <a:bodyPr>
            <a:normAutofit/>
          </a:bodyPr>
          <a:lstStyle/>
          <a:p>
            <a:r>
              <a:rPr lang="en-US" dirty="0"/>
              <a:t>ABOUT MEDICAID</a:t>
            </a:r>
            <a:endParaRPr lang="en-GB" dirty="0"/>
          </a:p>
        </p:txBody>
      </p:sp>
      <p:sp>
        <p:nvSpPr>
          <p:cNvPr id="3" name="Content Placeholder 2">
            <a:extLst>
              <a:ext uri="{FF2B5EF4-FFF2-40B4-BE49-F238E27FC236}">
                <a16:creationId xmlns:a16="http://schemas.microsoft.com/office/drawing/2014/main" id="{6AF41A86-0CB8-4922-9603-25D718EB9880}"/>
              </a:ext>
            </a:extLst>
          </p:cNvPr>
          <p:cNvSpPr>
            <a:spLocks noGrp="1"/>
          </p:cNvSpPr>
          <p:nvPr>
            <p:ph idx="1"/>
          </p:nvPr>
        </p:nvSpPr>
        <p:spPr>
          <a:xfrm>
            <a:off x="838200" y="1873405"/>
            <a:ext cx="6254496" cy="4619470"/>
          </a:xfrm>
        </p:spPr>
        <p:txBody>
          <a:bodyPr>
            <a:normAutofit/>
          </a:bodyPr>
          <a:lstStyle/>
          <a:p>
            <a:r>
              <a:rPr lang="en-US" sz="2400" dirty="0"/>
              <a:t>A joint federal and state program</a:t>
            </a:r>
          </a:p>
          <a:p>
            <a:endParaRPr lang="en-US" sz="500" dirty="0"/>
          </a:p>
          <a:p>
            <a:r>
              <a:rPr lang="en-US" sz="2400" dirty="0"/>
              <a:t>Provides medical assistance to individuals with limited income and resources</a:t>
            </a:r>
          </a:p>
          <a:p>
            <a:endParaRPr lang="en-US" sz="500" dirty="0"/>
          </a:p>
          <a:p>
            <a:r>
              <a:rPr lang="en-US" sz="2400" dirty="0"/>
              <a:t>Pays for a person’s nursing home </a:t>
            </a:r>
            <a:br>
              <a:rPr lang="en-US" sz="2400" dirty="0"/>
            </a:br>
            <a:r>
              <a:rPr lang="en-US" sz="2400" dirty="0"/>
              <a:t>stay (room and board, pharmacy, </a:t>
            </a:r>
            <a:br>
              <a:rPr lang="en-US" sz="2400" dirty="0"/>
            </a:br>
            <a:r>
              <a:rPr lang="en-US" sz="2400" dirty="0"/>
              <a:t>and incidentals)</a:t>
            </a:r>
          </a:p>
          <a:p>
            <a:endParaRPr lang="en-US" sz="500" dirty="0"/>
          </a:p>
          <a:p>
            <a:r>
              <a:rPr lang="en-US" sz="2400" dirty="0"/>
              <a:t>Applicants must meet certain financial </a:t>
            </a:r>
            <a:br>
              <a:rPr lang="en-US" sz="2400" dirty="0"/>
            </a:br>
            <a:r>
              <a:rPr lang="en-US" sz="2400" dirty="0"/>
              <a:t>and non-financial criteria in order to qualify</a:t>
            </a:r>
          </a:p>
        </p:txBody>
      </p:sp>
      <p:pic>
        <p:nvPicPr>
          <p:cNvPr id="7" name="Picture 6" descr="A person posing for the camera&#10;&#10;Description automatically generated">
            <a:extLst>
              <a:ext uri="{FF2B5EF4-FFF2-40B4-BE49-F238E27FC236}">
                <a16:creationId xmlns:a16="http://schemas.microsoft.com/office/drawing/2014/main" id="{B5663B14-B5CF-A344-8EF7-8E156D825D0E}"/>
              </a:ext>
            </a:extLst>
          </p:cNvPr>
          <p:cNvPicPr>
            <a:picLocks noChangeAspect="1"/>
          </p:cNvPicPr>
          <p:nvPr/>
        </p:nvPicPr>
        <p:blipFill rotWithShape="1">
          <a:blip r:embed="rId2">
            <a:extLst>
              <a:ext uri="{28A0092B-C50C-407E-A947-70E740481C1C}">
                <a14:useLocalDpi xmlns:a14="http://schemas.microsoft.com/office/drawing/2010/main" val="0"/>
              </a:ext>
            </a:extLst>
          </a:blip>
          <a:srcRect l="24052" t="-1" r="30788" b="-1"/>
          <a:stretch/>
        </p:blipFill>
        <p:spPr>
          <a:xfrm>
            <a:off x="7552266" y="10"/>
            <a:ext cx="4639733" cy="6857990"/>
          </a:xfrm>
          <a:prstGeom prst="rect">
            <a:avLst/>
          </a:prstGeom>
        </p:spPr>
      </p:pic>
    </p:spTree>
    <p:extLst>
      <p:ext uri="{BB962C8B-B14F-4D97-AF65-F5344CB8AC3E}">
        <p14:creationId xmlns:p14="http://schemas.microsoft.com/office/powerpoint/2010/main" val="36397808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BD90-E9C7-424E-B9C5-63A8666CA4C2}"/>
              </a:ext>
            </a:extLst>
          </p:cNvPr>
          <p:cNvSpPr>
            <a:spLocks noGrp="1"/>
          </p:cNvSpPr>
          <p:nvPr>
            <p:ph type="title"/>
          </p:nvPr>
        </p:nvSpPr>
        <p:spPr/>
        <p:txBody>
          <a:bodyPr/>
          <a:lstStyle/>
          <a:p>
            <a:r>
              <a:rPr lang="en-US" dirty="0"/>
              <a:t>ELIGIBILITY REQUIREMENTS</a:t>
            </a:r>
            <a:endParaRPr lang="en-GB" dirty="0"/>
          </a:p>
        </p:txBody>
      </p:sp>
      <p:sp>
        <p:nvSpPr>
          <p:cNvPr id="3" name="Content Placeholder 2">
            <a:extLst>
              <a:ext uri="{FF2B5EF4-FFF2-40B4-BE49-F238E27FC236}">
                <a16:creationId xmlns:a16="http://schemas.microsoft.com/office/drawing/2014/main" id="{9792374D-A033-4E14-B402-14204420AE54}"/>
              </a:ext>
            </a:extLst>
          </p:cNvPr>
          <p:cNvSpPr>
            <a:spLocks noGrp="1"/>
          </p:cNvSpPr>
          <p:nvPr>
            <p:ph sz="half" idx="1"/>
          </p:nvPr>
        </p:nvSpPr>
        <p:spPr>
          <a:xfrm>
            <a:off x="788771" y="1825625"/>
            <a:ext cx="5181601" cy="4192116"/>
          </a:xfrm>
        </p:spPr>
        <p:txBody>
          <a:bodyPr>
            <a:normAutofit/>
          </a:bodyPr>
          <a:lstStyle/>
          <a:p>
            <a:pPr marL="0" indent="0">
              <a:buNone/>
            </a:pPr>
            <a:r>
              <a:rPr lang="en-US" sz="2400" b="1" dirty="0">
                <a:solidFill>
                  <a:schemeClr val="tx2"/>
                </a:solidFill>
              </a:rPr>
              <a:t>NON-FINANCIAL REQUIREMENTS</a:t>
            </a:r>
          </a:p>
          <a:p>
            <a:pPr lvl="1"/>
            <a:r>
              <a:rPr lang="en-US" dirty="0"/>
              <a:t>U.S. citizen or qualified alien</a:t>
            </a:r>
          </a:p>
          <a:p>
            <a:pPr lvl="1"/>
            <a:endParaRPr lang="en-US" sz="1100" dirty="0"/>
          </a:p>
          <a:p>
            <a:pPr lvl="1"/>
            <a:r>
              <a:rPr lang="en-US" dirty="0"/>
              <a:t>Age 65 or older, blind, or disabled</a:t>
            </a:r>
          </a:p>
          <a:p>
            <a:pPr lvl="1"/>
            <a:endParaRPr lang="en-US" sz="1100" dirty="0"/>
          </a:p>
          <a:p>
            <a:pPr lvl="1"/>
            <a:r>
              <a:rPr lang="en-US" dirty="0"/>
              <a:t>Resident of a Medicaid-approved facility	</a:t>
            </a:r>
            <a:endParaRPr lang="en-GB" dirty="0"/>
          </a:p>
        </p:txBody>
      </p:sp>
      <p:sp>
        <p:nvSpPr>
          <p:cNvPr id="4" name="Content Placeholder 3">
            <a:extLst>
              <a:ext uri="{FF2B5EF4-FFF2-40B4-BE49-F238E27FC236}">
                <a16:creationId xmlns:a16="http://schemas.microsoft.com/office/drawing/2014/main" id="{65EAB579-0F8F-44CF-BCAD-C0B7DA1DE1BC}"/>
              </a:ext>
            </a:extLst>
          </p:cNvPr>
          <p:cNvSpPr>
            <a:spLocks noGrp="1"/>
          </p:cNvSpPr>
          <p:nvPr>
            <p:ph sz="half" idx="2"/>
          </p:nvPr>
        </p:nvSpPr>
        <p:spPr>
          <a:xfrm>
            <a:off x="6209270" y="1822450"/>
            <a:ext cx="5335029" cy="4351338"/>
          </a:xfrm>
        </p:spPr>
        <p:txBody>
          <a:bodyPr>
            <a:normAutofit/>
          </a:bodyPr>
          <a:lstStyle/>
          <a:p>
            <a:pPr marL="0" indent="0">
              <a:buNone/>
            </a:pPr>
            <a:r>
              <a:rPr lang="en-US" sz="2400" b="1" dirty="0">
                <a:solidFill>
                  <a:schemeClr val="tx2"/>
                </a:solidFill>
              </a:rPr>
              <a:t>FINANCIAL REQUIREMENTS</a:t>
            </a:r>
          </a:p>
          <a:p>
            <a:pPr lvl="1">
              <a:lnSpc>
                <a:spcPct val="100000"/>
              </a:lnSpc>
            </a:pPr>
            <a:r>
              <a:rPr lang="en-US" dirty="0"/>
              <a:t>Income below the cost of the facility (in most states)</a:t>
            </a:r>
          </a:p>
          <a:p>
            <a:pPr lvl="1">
              <a:lnSpc>
                <a:spcPct val="100000"/>
              </a:lnSpc>
            </a:pPr>
            <a:endParaRPr lang="en-US" sz="1100" dirty="0"/>
          </a:p>
          <a:p>
            <a:pPr lvl="1">
              <a:lnSpc>
                <a:spcPct val="100000"/>
              </a:lnSpc>
            </a:pPr>
            <a:r>
              <a:rPr lang="en-US" dirty="0"/>
              <a:t>Total countable assets below the Individual Resource Allowance (single person) or the Community Spouse Resource Allowance (married couple)</a:t>
            </a:r>
          </a:p>
        </p:txBody>
      </p:sp>
    </p:spTree>
    <p:extLst>
      <p:ext uri="{BB962C8B-B14F-4D97-AF65-F5344CB8AC3E}">
        <p14:creationId xmlns:p14="http://schemas.microsoft.com/office/powerpoint/2010/main" val="179106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BD90-E9C7-424E-B9C5-63A8666CA4C2}"/>
              </a:ext>
            </a:extLst>
          </p:cNvPr>
          <p:cNvSpPr>
            <a:spLocks noGrp="1"/>
          </p:cNvSpPr>
          <p:nvPr>
            <p:ph type="title"/>
          </p:nvPr>
        </p:nvSpPr>
        <p:spPr/>
        <p:txBody>
          <a:bodyPr/>
          <a:lstStyle/>
          <a:p>
            <a:r>
              <a:rPr lang="en-US" dirty="0"/>
              <a:t>TYPES OF ASSETS</a:t>
            </a:r>
            <a:endParaRPr lang="en-GB" dirty="0"/>
          </a:p>
        </p:txBody>
      </p:sp>
      <p:sp>
        <p:nvSpPr>
          <p:cNvPr id="3" name="Content Placeholder 2">
            <a:extLst>
              <a:ext uri="{FF2B5EF4-FFF2-40B4-BE49-F238E27FC236}">
                <a16:creationId xmlns:a16="http://schemas.microsoft.com/office/drawing/2014/main" id="{9792374D-A033-4E14-B402-14204420AE54}"/>
              </a:ext>
            </a:extLst>
          </p:cNvPr>
          <p:cNvSpPr>
            <a:spLocks noGrp="1"/>
          </p:cNvSpPr>
          <p:nvPr>
            <p:ph sz="half" idx="1"/>
          </p:nvPr>
        </p:nvSpPr>
        <p:spPr>
          <a:xfrm>
            <a:off x="6233608" y="1825625"/>
            <a:ext cx="5181601" cy="4192116"/>
          </a:xfrm>
        </p:spPr>
        <p:txBody>
          <a:bodyPr>
            <a:normAutofit/>
          </a:bodyPr>
          <a:lstStyle/>
          <a:p>
            <a:pPr marL="0" indent="0">
              <a:buNone/>
            </a:pPr>
            <a:r>
              <a:rPr lang="en-US" sz="2400" b="1" dirty="0">
                <a:solidFill>
                  <a:schemeClr val="tx2"/>
                </a:solidFill>
              </a:rPr>
              <a:t>COUNTABLE ASSETS</a:t>
            </a:r>
          </a:p>
          <a:p>
            <a:pPr lvl="1"/>
            <a:r>
              <a:rPr lang="en-US" dirty="0"/>
              <a:t>Checking, savings, and other bank accounts</a:t>
            </a:r>
          </a:p>
          <a:p>
            <a:pPr lvl="1"/>
            <a:endParaRPr lang="en-US" sz="1100" dirty="0"/>
          </a:p>
          <a:p>
            <a:pPr lvl="1"/>
            <a:r>
              <a:rPr lang="en-US" dirty="0"/>
              <a:t>Stocks, bonds, and mutual funds</a:t>
            </a:r>
          </a:p>
          <a:p>
            <a:pPr lvl="1"/>
            <a:endParaRPr lang="en-US" sz="1100" dirty="0"/>
          </a:p>
          <a:p>
            <a:pPr lvl="1"/>
            <a:r>
              <a:rPr lang="en-US" dirty="0"/>
              <a:t>Tax-deferred annuities</a:t>
            </a:r>
          </a:p>
          <a:p>
            <a:pPr lvl="1"/>
            <a:endParaRPr lang="en-US" sz="1100" dirty="0"/>
          </a:p>
          <a:p>
            <a:pPr lvl="1"/>
            <a:r>
              <a:rPr lang="en-US" dirty="0"/>
              <a:t>Additional property or vehicles</a:t>
            </a:r>
            <a:endParaRPr lang="en-GB" dirty="0"/>
          </a:p>
        </p:txBody>
      </p:sp>
      <p:sp>
        <p:nvSpPr>
          <p:cNvPr id="4" name="Content Placeholder 3">
            <a:extLst>
              <a:ext uri="{FF2B5EF4-FFF2-40B4-BE49-F238E27FC236}">
                <a16:creationId xmlns:a16="http://schemas.microsoft.com/office/drawing/2014/main" id="{65EAB579-0F8F-44CF-BCAD-C0B7DA1DE1BC}"/>
              </a:ext>
            </a:extLst>
          </p:cNvPr>
          <p:cNvSpPr>
            <a:spLocks noGrp="1"/>
          </p:cNvSpPr>
          <p:nvPr>
            <p:ph sz="half" idx="2"/>
          </p:nvPr>
        </p:nvSpPr>
        <p:spPr>
          <a:xfrm>
            <a:off x="1052008" y="1825625"/>
            <a:ext cx="5181600" cy="4351338"/>
          </a:xfrm>
        </p:spPr>
        <p:txBody>
          <a:bodyPr>
            <a:normAutofit/>
          </a:bodyPr>
          <a:lstStyle/>
          <a:p>
            <a:pPr marL="0" indent="0">
              <a:buNone/>
            </a:pPr>
            <a:r>
              <a:rPr lang="en-US" sz="2400" b="1" dirty="0">
                <a:solidFill>
                  <a:schemeClr val="tx2"/>
                </a:solidFill>
              </a:rPr>
              <a:t>EXEMPT ASSETS</a:t>
            </a:r>
          </a:p>
          <a:p>
            <a:pPr lvl="1"/>
            <a:r>
              <a:rPr lang="en-US" dirty="0"/>
              <a:t>Primary residence</a:t>
            </a:r>
          </a:p>
          <a:p>
            <a:pPr lvl="1"/>
            <a:endParaRPr lang="en-US" sz="1100" dirty="0"/>
          </a:p>
          <a:p>
            <a:pPr lvl="1"/>
            <a:r>
              <a:rPr lang="en-US" dirty="0"/>
              <a:t>One vehicle</a:t>
            </a:r>
          </a:p>
          <a:p>
            <a:pPr lvl="1"/>
            <a:endParaRPr lang="en-US" sz="1100" dirty="0"/>
          </a:p>
          <a:p>
            <a:pPr lvl="1"/>
            <a:r>
              <a:rPr lang="en-US" dirty="0"/>
              <a:t>Personal property</a:t>
            </a:r>
          </a:p>
          <a:p>
            <a:pPr lvl="1"/>
            <a:endParaRPr lang="en-US" sz="1100" dirty="0"/>
          </a:p>
          <a:p>
            <a:pPr lvl="1"/>
            <a:r>
              <a:rPr lang="en-US" dirty="0"/>
              <a:t>Funeral Expense Trusts</a:t>
            </a:r>
            <a:endParaRPr lang="en-GB" dirty="0"/>
          </a:p>
        </p:txBody>
      </p:sp>
    </p:spTree>
    <p:extLst>
      <p:ext uri="{BB962C8B-B14F-4D97-AF65-F5344CB8AC3E}">
        <p14:creationId xmlns:p14="http://schemas.microsoft.com/office/powerpoint/2010/main" val="312975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BD90-E9C7-424E-B9C5-63A8666CA4C2}"/>
              </a:ext>
            </a:extLst>
          </p:cNvPr>
          <p:cNvSpPr>
            <a:spLocks noGrp="1"/>
          </p:cNvSpPr>
          <p:nvPr>
            <p:ph type="title"/>
          </p:nvPr>
        </p:nvSpPr>
        <p:spPr/>
        <p:txBody>
          <a:bodyPr/>
          <a:lstStyle/>
          <a:p>
            <a:r>
              <a:rPr lang="en-US" dirty="0"/>
              <a:t>OTHER PROVISIONS </a:t>
            </a:r>
            <a:br>
              <a:rPr lang="en-US" dirty="0"/>
            </a:br>
            <a:r>
              <a:rPr lang="en-US" sz="2800" dirty="0">
                <a:latin typeface="Arial" panose="020B0604020202020204" pitchFamily="34" charset="0"/>
                <a:cs typeface="Arial" panose="020B0604020202020204" pitchFamily="34" charset="0"/>
              </a:rPr>
              <a:t>(FOR MARRIED COUPLES)</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AD00B4E-1240-9346-AC6D-C09CB964F50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4546A"/>
                </a:solidFill>
              </a:rPr>
              <a:t>MONTHLY MAINTENANCE NEEDS ALLOWANCE</a:t>
            </a:r>
          </a:p>
          <a:p>
            <a:pPr lvl="1"/>
            <a:r>
              <a:rPr lang="en-US" dirty="0"/>
              <a:t>If the community spouse’s income is below a certain amount, they may receive some of the ill spouse’s income, ensuring the spouse at home can continue to live comfortably in the community.</a:t>
            </a:r>
          </a:p>
          <a:p>
            <a:pPr lvl="1"/>
            <a:endParaRPr lang="en-US" dirty="0"/>
          </a:p>
          <a:p>
            <a:pPr marL="0" indent="0">
              <a:buFont typeface="Arial" panose="020B0604020202020204" pitchFamily="34" charset="0"/>
              <a:buNone/>
            </a:pPr>
            <a:r>
              <a:rPr lang="en-US" sz="2400" b="1" dirty="0">
                <a:solidFill>
                  <a:srgbClr val="44546A"/>
                </a:solidFill>
              </a:rPr>
              <a:t>COMMUNITY SPOUSE RESOURCE ALLOWANCE</a:t>
            </a:r>
          </a:p>
          <a:p>
            <a:pPr lvl="1"/>
            <a:r>
              <a:rPr lang="en-US" dirty="0"/>
              <a:t>In addition to the ill spouse’s Individual Resource Allowance, the community spouse can keep a separate, distinct amount of assets.</a:t>
            </a:r>
          </a:p>
          <a:p>
            <a:pPr lvl="1"/>
            <a:endParaRPr lang="en-US" dirty="0"/>
          </a:p>
        </p:txBody>
      </p:sp>
    </p:spTree>
    <p:extLst>
      <p:ext uri="{BB962C8B-B14F-4D97-AF65-F5344CB8AC3E}">
        <p14:creationId xmlns:p14="http://schemas.microsoft.com/office/powerpoint/2010/main" val="4080245753"/>
      </p:ext>
    </p:extLst>
  </p:cSld>
  <p:clrMapOvr>
    <a:masterClrMapping/>
  </p:clrMapOvr>
</p:sld>
</file>

<file path=ppt/theme/theme1.xml><?xml version="1.0" encoding="utf-8"?>
<a:theme xmlns:a="http://schemas.openxmlformats.org/drawingml/2006/main" name="Office Theme">
  <a:themeElements>
    <a:clrScheme name="Medicaid Planning">
      <a:dk1>
        <a:srgbClr val="000000"/>
      </a:dk1>
      <a:lt1>
        <a:srgbClr val="FFFFFF"/>
      </a:lt1>
      <a:dk2>
        <a:srgbClr val="3B455B"/>
      </a:dk2>
      <a:lt2>
        <a:srgbClr val="E7E6E6"/>
      </a:lt2>
      <a:accent1>
        <a:srgbClr val="B27B57"/>
      </a:accent1>
      <a:accent2>
        <a:srgbClr val="DDE1E2"/>
      </a:accent2>
      <a:accent3>
        <a:srgbClr val="99ABB8"/>
      </a:accent3>
      <a:accent4>
        <a:srgbClr val="5F412B"/>
      </a:accent4>
      <a:accent5>
        <a:srgbClr val="D1963A"/>
      </a:accent5>
      <a:accent6>
        <a:srgbClr val="E8C981"/>
      </a:accent6>
      <a:hlink>
        <a:srgbClr val="B27B57"/>
      </a:hlink>
      <a:folHlink>
        <a:srgbClr val="3B45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1316</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Gotham Book</vt:lpstr>
      <vt:lpstr>Office Theme</vt:lpstr>
      <vt:lpstr>PowerPoint Presentation</vt:lpstr>
      <vt:lpstr>PowerPoint Presentation</vt:lpstr>
      <vt:lpstr>ABOUT ME</vt:lpstr>
      <vt:lpstr>ABOUT ME</vt:lpstr>
      <vt:lpstr>PAYING FOR LONG-TERM CARE</vt:lpstr>
      <vt:lpstr>ABOUT MEDICAID</vt:lpstr>
      <vt:lpstr>ELIGIBILITY REQUIREMENTS</vt:lpstr>
      <vt:lpstr>TYPES OF ASSETS</vt:lpstr>
      <vt:lpstr>OTHER PROVISIONS  (FOR MARRIED COUPLES)</vt:lpstr>
      <vt:lpstr>BUSTING MEDICAID MYTHS</vt:lpstr>
      <vt:lpstr>BUSTING MEDICAID MYTHS</vt:lpstr>
      <vt:lpstr>BUSTING MEDICAID MYTHS</vt:lpstr>
      <vt:lpstr>BUSTING MEDICAID MYTHS</vt:lpstr>
      <vt:lpstr>BUSTING MEDICAID MYTHS</vt:lpstr>
      <vt:lpstr>SPENDING DOWN ASSETS</vt:lpstr>
      <vt:lpstr>TOO MANY ASSETS? NO PROBLEM.  Accelerate your Medicaid eligibility to pay for the high cost  of the nursing home while preserving your assets in the process.</vt:lpstr>
      <vt:lpstr>PowerPoint Presentation</vt:lpstr>
      <vt:lpstr>MEDICAID COMPLIANT ANNUITIES (MCA)</vt:lpstr>
      <vt:lpstr>MEDICAID COMPLIANT ANNUITIES CONT.</vt:lpstr>
      <vt:lpstr>CASE STUDY:  MARRIED COUPLE</vt:lpstr>
      <vt:lpstr>CASE STUDY:  FACTS</vt:lpstr>
      <vt:lpstr>STEP 1:  DETERMINE THE SPEND-DOWN AMOUNT</vt:lpstr>
      <vt:lpstr>STEP 2:  PURCHASE AN MCA</vt:lpstr>
      <vt:lpstr>STEP 3:  APPLY FOR MEDICAID</vt:lpstr>
      <vt:lpstr>STEP 4: DETERMINE MEDICAID CO-PAY</vt:lpstr>
      <vt:lpstr>ECONOMIC RESULTS</vt:lpstr>
      <vt:lpstr>PowerPoint Presentation</vt:lpstr>
      <vt:lpstr>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Firepixel01</dc:creator>
  <cp:lastModifiedBy>Katie Camann</cp:lastModifiedBy>
  <cp:revision>18</cp:revision>
  <cp:lastPrinted>2019-11-25T22:34:57Z</cp:lastPrinted>
  <dcterms:created xsi:type="dcterms:W3CDTF">2019-11-25T22:31:50Z</dcterms:created>
  <dcterms:modified xsi:type="dcterms:W3CDTF">2022-02-16T21:37:41Z</dcterms:modified>
</cp:coreProperties>
</file>